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337" r:id="rId18"/>
    <p:sldId id="272" r:id="rId19"/>
    <p:sldId id="273" r:id="rId20"/>
    <p:sldId id="275" r:id="rId21"/>
    <p:sldId id="276" r:id="rId22"/>
    <p:sldId id="277" r:id="rId23"/>
    <p:sldId id="278" r:id="rId24"/>
    <p:sldId id="279" r:id="rId25"/>
    <p:sldId id="280" r:id="rId26"/>
    <p:sldId id="281" r:id="rId27"/>
    <p:sldId id="282" r:id="rId28"/>
    <p:sldId id="283" r:id="rId29"/>
    <p:sldId id="284" r:id="rId30"/>
    <p:sldId id="338"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3" r:id="rId79"/>
    <p:sldId id="334" r:id="rId80"/>
    <p:sldId id="336" r:id="rId81"/>
    <p:sldId id="332" r:id="rId82"/>
    <p:sldId id="339"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94660"/>
  </p:normalViewPr>
  <p:slideViewPr>
    <p:cSldViewPr snapToGrid="0">
      <p:cViewPr>
        <p:scale>
          <a:sx n="110" d="100"/>
          <a:sy n="110" d="100"/>
        </p:scale>
        <p:origin x="1253"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3.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576F-76AC-087A-4DEB-E643CAA693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FA2E74-A8AC-26B4-2645-3A08B9F4D8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57A3A7-92AD-3DED-4812-6E80CA6DA2F1}"/>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5" name="Footer Placeholder 4">
            <a:extLst>
              <a:ext uri="{FF2B5EF4-FFF2-40B4-BE49-F238E27FC236}">
                <a16:creationId xmlns:a16="http://schemas.microsoft.com/office/drawing/2014/main" id="{C52FB236-4F6E-72F3-815A-A87B065DC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BF604-3D30-FD3D-EC56-5D972EEA92A6}"/>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52525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4E27A-8DDC-DD6C-44BA-3C6724CD2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AEF365-E37E-B27F-9B21-CBF114D447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C6344-7036-D57A-204F-69967464FA55}"/>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5" name="Footer Placeholder 4">
            <a:extLst>
              <a:ext uri="{FF2B5EF4-FFF2-40B4-BE49-F238E27FC236}">
                <a16:creationId xmlns:a16="http://schemas.microsoft.com/office/drawing/2014/main" id="{494DE843-30E6-F2A8-B998-64ABDDE247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953C0-B3B4-95CD-2E6C-DC8A364BDABF}"/>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129236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EF8FA4-F86E-3F60-497A-3C17F62B28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8F057-E180-DD7B-C6E9-2E0605375E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1EED2-3395-E884-2EA0-ADECB1B45CB5}"/>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5" name="Footer Placeholder 4">
            <a:extLst>
              <a:ext uri="{FF2B5EF4-FFF2-40B4-BE49-F238E27FC236}">
                <a16:creationId xmlns:a16="http://schemas.microsoft.com/office/drawing/2014/main" id="{F29D048E-3A6C-8071-D992-8C29EBA1F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CD370F-8243-B771-2D0C-31E3130741ED}"/>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267188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C119-B8AC-4DC6-95D8-25B4335FA3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90CE7-D66A-8082-C8C0-B552D788AF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BE727-78CD-6B4E-AF57-4868021CB5A4}"/>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5" name="Footer Placeholder 4">
            <a:extLst>
              <a:ext uri="{FF2B5EF4-FFF2-40B4-BE49-F238E27FC236}">
                <a16:creationId xmlns:a16="http://schemas.microsoft.com/office/drawing/2014/main" id="{C33DF1CD-DA19-68AA-E4CD-FC93F4743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A3C7B-82BE-43A4-11B1-E4A1E88908B4}"/>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2108810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079B-C1C3-8432-DAFC-E2831C4A7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A8916F-0FC1-A53D-1657-BFB2EE1751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95737B-FD0A-9D9A-375C-46B0E612E435}"/>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5" name="Footer Placeholder 4">
            <a:extLst>
              <a:ext uri="{FF2B5EF4-FFF2-40B4-BE49-F238E27FC236}">
                <a16:creationId xmlns:a16="http://schemas.microsoft.com/office/drawing/2014/main" id="{244A2FEC-E032-6DE9-F6BB-4C39834E0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95A94-2927-89E6-7BB5-A0F0CF030194}"/>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76649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AC26-D593-930C-2ADC-503EDC94B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62914B-0676-7A70-99DB-200265D70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5D7F8-738F-14A9-496D-FD30D39200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12DBA4-A04F-409B-1715-6E2C9BAB0770}"/>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6" name="Footer Placeholder 5">
            <a:extLst>
              <a:ext uri="{FF2B5EF4-FFF2-40B4-BE49-F238E27FC236}">
                <a16:creationId xmlns:a16="http://schemas.microsoft.com/office/drawing/2014/main" id="{28468C05-4F30-B49E-9DEC-60B1E0E23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C9A34-DBA3-D00D-F2AA-62D27AEC8778}"/>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603507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81EA-7668-37D4-09FD-23F07A7D1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884B1C-1BD5-77C4-DFD8-D325CFFDBF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C32EA4-49F5-0370-0318-97BA8C2D6A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AD4E6E-DBE0-65EA-AD84-2531F5377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C2CA6D-023E-78C9-10EE-578AD46D5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088B33-D16F-1FB8-C108-16A68132FA6A}"/>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8" name="Footer Placeholder 7">
            <a:extLst>
              <a:ext uri="{FF2B5EF4-FFF2-40B4-BE49-F238E27FC236}">
                <a16:creationId xmlns:a16="http://schemas.microsoft.com/office/drawing/2014/main" id="{E618B420-C0C4-595A-CF58-E29722A3B2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93E608-951D-A295-4483-B2BB81A9FA10}"/>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352448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C245-CA33-32F9-C4A9-EE330565F8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FCAA51-345B-E48E-DE20-36B5044D6712}"/>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4" name="Footer Placeholder 3">
            <a:extLst>
              <a:ext uri="{FF2B5EF4-FFF2-40B4-BE49-F238E27FC236}">
                <a16:creationId xmlns:a16="http://schemas.microsoft.com/office/drawing/2014/main" id="{28051D61-B7EA-336D-E239-495C9398CA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61FA7-7ED1-7033-E9B9-FF123EF4F2FC}"/>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1515643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407BC-F970-7232-326C-24C066545ED5}"/>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3" name="Footer Placeholder 2">
            <a:extLst>
              <a:ext uri="{FF2B5EF4-FFF2-40B4-BE49-F238E27FC236}">
                <a16:creationId xmlns:a16="http://schemas.microsoft.com/office/drawing/2014/main" id="{F882482F-5BF2-FD77-6BD5-5386E26C51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178521-9D98-E4EC-9BD0-7584E42911B7}"/>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1336504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8F742-9BE7-CB1D-8E8D-EEE50F1BD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780A85-CADE-A23C-182B-F47D05924B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DBDF2B-4098-7183-2945-6653F639C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648AF-EA69-886C-0ABB-E4712C57426C}"/>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6" name="Footer Placeholder 5">
            <a:extLst>
              <a:ext uri="{FF2B5EF4-FFF2-40B4-BE49-F238E27FC236}">
                <a16:creationId xmlns:a16="http://schemas.microsoft.com/office/drawing/2014/main" id="{2C018B0F-2E2D-7AC9-BFAE-5AB52EFCDA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EA920-A102-8042-05A1-AFD6CEFCBC51}"/>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1284669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1EDE9-D276-95A7-8264-E400F04E8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370B66-66BD-FC31-D65B-D83507DF01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DB5A2-5069-76AC-8233-239DC3CDA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CCAEA5-98CB-310E-EA97-6CB97B7F00CB}"/>
              </a:ext>
            </a:extLst>
          </p:cNvPr>
          <p:cNvSpPr>
            <a:spLocks noGrp="1"/>
          </p:cNvSpPr>
          <p:nvPr>
            <p:ph type="dt" sz="half" idx="10"/>
          </p:nvPr>
        </p:nvSpPr>
        <p:spPr/>
        <p:txBody>
          <a:bodyPr/>
          <a:lstStyle/>
          <a:p>
            <a:fld id="{B2379DDF-7AD1-45A0-BCFA-A0C3763E8D1B}" type="datetimeFigureOut">
              <a:rPr lang="en-US" smtClean="0"/>
              <a:t>1/19/2026</a:t>
            </a:fld>
            <a:endParaRPr lang="en-US"/>
          </a:p>
        </p:txBody>
      </p:sp>
      <p:sp>
        <p:nvSpPr>
          <p:cNvPr id="6" name="Footer Placeholder 5">
            <a:extLst>
              <a:ext uri="{FF2B5EF4-FFF2-40B4-BE49-F238E27FC236}">
                <a16:creationId xmlns:a16="http://schemas.microsoft.com/office/drawing/2014/main" id="{7F9C2EAB-52C7-22F5-8DA5-BE428B5E0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2F7818-D039-9C08-2F5A-E0A424251BB0}"/>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356645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A4E7C8-A107-A860-42BC-B806E5CB17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4F0657-CABC-C694-E49A-81F114009F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853FA-8069-A4DA-D135-B13AE951A9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379DDF-7AD1-45A0-BCFA-A0C3763E8D1B}" type="datetimeFigureOut">
              <a:rPr lang="en-US" smtClean="0"/>
              <a:t>1/19/2026</a:t>
            </a:fld>
            <a:endParaRPr lang="en-US"/>
          </a:p>
        </p:txBody>
      </p:sp>
      <p:sp>
        <p:nvSpPr>
          <p:cNvPr id="5" name="Footer Placeholder 4">
            <a:extLst>
              <a:ext uri="{FF2B5EF4-FFF2-40B4-BE49-F238E27FC236}">
                <a16:creationId xmlns:a16="http://schemas.microsoft.com/office/drawing/2014/main" id="{275E81DF-3B37-DFE9-BCF5-4E3CE4BB9E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6B41AA-2B72-9C23-9347-D33CBEA6B2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35EBA4-832A-49FC-B7D1-5299B0E1664D}" type="slidenum">
              <a:rPr lang="en-US" smtClean="0"/>
              <a:t>‹#›</a:t>
            </a:fld>
            <a:endParaRPr lang="en-US"/>
          </a:p>
        </p:txBody>
      </p:sp>
    </p:spTree>
    <p:extLst>
      <p:ext uri="{BB962C8B-B14F-4D97-AF65-F5344CB8AC3E}">
        <p14:creationId xmlns:p14="http://schemas.microsoft.com/office/powerpoint/2010/main" val="491798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309A-7538-27E2-C733-654AA66B5FA2}"/>
              </a:ext>
            </a:extLst>
          </p:cNvPr>
          <p:cNvSpPr>
            <a:spLocks noGrp="1"/>
          </p:cNvSpPr>
          <p:nvPr>
            <p:ph type="ctrTitle"/>
          </p:nvPr>
        </p:nvSpPr>
        <p:spPr/>
        <p:txBody>
          <a:bodyPr/>
          <a:lstStyle/>
          <a:p>
            <a:r>
              <a:rPr lang="en-US" dirty="0"/>
              <a:t>Statistics in Python</a:t>
            </a:r>
          </a:p>
        </p:txBody>
      </p:sp>
    </p:spTree>
    <p:extLst>
      <p:ext uri="{BB962C8B-B14F-4D97-AF65-F5344CB8AC3E}">
        <p14:creationId xmlns:p14="http://schemas.microsoft.com/office/powerpoint/2010/main" val="4285959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6963F4-B486-E8D0-963C-66A954A9EDFE}"/>
              </a:ext>
            </a:extLst>
          </p:cNvPr>
          <p:cNvPicPr>
            <a:picLocks noChangeAspect="1"/>
          </p:cNvPicPr>
          <p:nvPr/>
        </p:nvPicPr>
        <p:blipFill>
          <a:blip r:embed="rId2"/>
          <a:stretch>
            <a:fillRect/>
          </a:stretch>
        </p:blipFill>
        <p:spPr>
          <a:xfrm>
            <a:off x="537828" y="810883"/>
            <a:ext cx="11116345" cy="5236234"/>
          </a:xfrm>
          <a:prstGeom prst="rect">
            <a:avLst/>
          </a:prstGeom>
        </p:spPr>
      </p:pic>
    </p:spTree>
    <p:extLst>
      <p:ext uri="{BB962C8B-B14F-4D97-AF65-F5344CB8AC3E}">
        <p14:creationId xmlns:p14="http://schemas.microsoft.com/office/powerpoint/2010/main" val="60155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FB17-D74A-2AC3-B4FF-748E737E8EE4}"/>
              </a:ext>
            </a:extLst>
          </p:cNvPr>
          <p:cNvSpPr>
            <a:spLocks noGrp="1"/>
          </p:cNvSpPr>
          <p:nvPr>
            <p:ph type="title"/>
          </p:nvPr>
        </p:nvSpPr>
        <p:spPr/>
        <p:txBody>
          <a:bodyPr/>
          <a:lstStyle/>
          <a:p>
            <a:r>
              <a:rPr lang="en-US" dirty="0"/>
              <a:t>Effects of outliers</a:t>
            </a:r>
          </a:p>
        </p:txBody>
      </p:sp>
      <p:pic>
        <p:nvPicPr>
          <p:cNvPr id="5" name="Content Placeholder 4">
            <a:extLst>
              <a:ext uri="{FF2B5EF4-FFF2-40B4-BE49-F238E27FC236}">
                <a16:creationId xmlns:a16="http://schemas.microsoft.com/office/drawing/2014/main" id="{B42C8B8F-152D-972B-382F-F55DEB5A609E}"/>
              </a:ext>
            </a:extLst>
          </p:cNvPr>
          <p:cNvPicPr>
            <a:picLocks noGrp="1" noChangeAspect="1"/>
          </p:cNvPicPr>
          <p:nvPr>
            <p:ph idx="1"/>
          </p:nvPr>
        </p:nvPicPr>
        <p:blipFill>
          <a:blip r:embed="rId2"/>
          <a:stretch>
            <a:fillRect/>
          </a:stretch>
        </p:blipFill>
        <p:spPr>
          <a:xfrm>
            <a:off x="1653155" y="1352015"/>
            <a:ext cx="8885690" cy="2469094"/>
          </a:xfrm>
        </p:spPr>
      </p:pic>
      <p:pic>
        <p:nvPicPr>
          <p:cNvPr id="7" name="Picture 6">
            <a:extLst>
              <a:ext uri="{FF2B5EF4-FFF2-40B4-BE49-F238E27FC236}">
                <a16:creationId xmlns:a16="http://schemas.microsoft.com/office/drawing/2014/main" id="{6770EBDA-ECB2-BB5F-2230-525BD769F97A}"/>
              </a:ext>
            </a:extLst>
          </p:cNvPr>
          <p:cNvPicPr>
            <a:picLocks noChangeAspect="1"/>
          </p:cNvPicPr>
          <p:nvPr/>
        </p:nvPicPr>
        <p:blipFill>
          <a:blip r:embed="rId3"/>
          <a:stretch>
            <a:fillRect/>
          </a:stretch>
        </p:blipFill>
        <p:spPr>
          <a:xfrm>
            <a:off x="1653155" y="4094160"/>
            <a:ext cx="8862828" cy="1844200"/>
          </a:xfrm>
          <a:prstGeom prst="rect">
            <a:avLst/>
          </a:prstGeom>
        </p:spPr>
      </p:pic>
    </p:spTree>
    <p:extLst>
      <p:ext uri="{BB962C8B-B14F-4D97-AF65-F5344CB8AC3E}">
        <p14:creationId xmlns:p14="http://schemas.microsoft.com/office/powerpoint/2010/main" val="139586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948205-C299-3236-AFA5-8219F43103B1}"/>
              </a:ext>
            </a:extLst>
          </p:cNvPr>
          <p:cNvPicPr>
            <a:picLocks noChangeAspect="1"/>
          </p:cNvPicPr>
          <p:nvPr/>
        </p:nvPicPr>
        <p:blipFill>
          <a:blip r:embed="rId2"/>
          <a:stretch>
            <a:fillRect/>
          </a:stretch>
        </p:blipFill>
        <p:spPr>
          <a:xfrm>
            <a:off x="1653155" y="755697"/>
            <a:ext cx="8885690" cy="2758679"/>
          </a:xfrm>
          <a:prstGeom prst="rect">
            <a:avLst/>
          </a:prstGeom>
        </p:spPr>
      </p:pic>
      <p:pic>
        <p:nvPicPr>
          <p:cNvPr id="5" name="Picture 4">
            <a:extLst>
              <a:ext uri="{FF2B5EF4-FFF2-40B4-BE49-F238E27FC236}">
                <a16:creationId xmlns:a16="http://schemas.microsoft.com/office/drawing/2014/main" id="{06A5AF7A-42B6-AE3D-C872-ACAA73AB4C27}"/>
              </a:ext>
            </a:extLst>
          </p:cNvPr>
          <p:cNvPicPr>
            <a:picLocks noChangeAspect="1"/>
          </p:cNvPicPr>
          <p:nvPr/>
        </p:nvPicPr>
        <p:blipFill>
          <a:blip r:embed="rId3"/>
          <a:stretch>
            <a:fillRect/>
          </a:stretch>
        </p:blipFill>
        <p:spPr>
          <a:xfrm>
            <a:off x="1637914" y="3673225"/>
            <a:ext cx="8900931" cy="2720576"/>
          </a:xfrm>
          <a:prstGeom prst="rect">
            <a:avLst/>
          </a:prstGeom>
        </p:spPr>
      </p:pic>
    </p:spTree>
    <p:extLst>
      <p:ext uri="{BB962C8B-B14F-4D97-AF65-F5344CB8AC3E}">
        <p14:creationId xmlns:p14="http://schemas.microsoft.com/office/powerpoint/2010/main" val="390594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8FC05-A3DC-46D4-4FF7-C9BA12D9BB23}"/>
              </a:ext>
            </a:extLst>
          </p:cNvPr>
          <p:cNvSpPr>
            <a:spLocks noGrp="1"/>
          </p:cNvSpPr>
          <p:nvPr>
            <p:ph type="title"/>
          </p:nvPr>
        </p:nvSpPr>
        <p:spPr/>
        <p:txBody>
          <a:bodyPr/>
          <a:lstStyle/>
          <a:p>
            <a:r>
              <a:rPr lang="en-US" dirty="0"/>
              <a:t>Which measure (mean vs. median) to use?</a:t>
            </a:r>
          </a:p>
        </p:txBody>
      </p:sp>
      <p:pic>
        <p:nvPicPr>
          <p:cNvPr id="7" name="Content Placeholder 6">
            <a:extLst>
              <a:ext uri="{FF2B5EF4-FFF2-40B4-BE49-F238E27FC236}">
                <a16:creationId xmlns:a16="http://schemas.microsoft.com/office/drawing/2014/main" id="{EC9CCF2B-F796-3DA1-6047-CAB0A2611251}"/>
              </a:ext>
            </a:extLst>
          </p:cNvPr>
          <p:cNvPicPr>
            <a:picLocks noGrp="1" noChangeAspect="1"/>
          </p:cNvPicPr>
          <p:nvPr>
            <p:ph idx="1"/>
          </p:nvPr>
        </p:nvPicPr>
        <p:blipFill>
          <a:blip r:embed="rId2"/>
          <a:stretch>
            <a:fillRect/>
          </a:stretch>
        </p:blipFill>
        <p:spPr>
          <a:xfrm>
            <a:off x="224136" y="1466401"/>
            <a:ext cx="4342263" cy="2613893"/>
          </a:xfrm>
        </p:spPr>
      </p:pic>
      <p:pic>
        <p:nvPicPr>
          <p:cNvPr id="9" name="Picture 8">
            <a:extLst>
              <a:ext uri="{FF2B5EF4-FFF2-40B4-BE49-F238E27FC236}">
                <a16:creationId xmlns:a16="http://schemas.microsoft.com/office/drawing/2014/main" id="{807D2E88-9CCC-58CD-6F4A-A4EF96D6253B}"/>
              </a:ext>
            </a:extLst>
          </p:cNvPr>
          <p:cNvPicPr>
            <a:picLocks noChangeAspect="1"/>
          </p:cNvPicPr>
          <p:nvPr/>
        </p:nvPicPr>
        <p:blipFill>
          <a:blip r:embed="rId3"/>
          <a:stretch>
            <a:fillRect/>
          </a:stretch>
        </p:blipFill>
        <p:spPr>
          <a:xfrm>
            <a:off x="4647546" y="2925739"/>
            <a:ext cx="7544454" cy="3932261"/>
          </a:xfrm>
          <a:prstGeom prst="rect">
            <a:avLst/>
          </a:prstGeom>
        </p:spPr>
      </p:pic>
      <p:sp>
        <p:nvSpPr>
          <p:cNvPr id="11" name="TextBox 10">
            <a:extLst>
              <a:ext uri="{FF2B5EF4-FFF2-40B4-BE49-F238E27FC236}">
                <a16:creationId xmlns:a16="http://schemas.microsoft.com/office/drawing/2014/main" id="{9D6BF6BE-61E4-F437-7646-E44C50081355}"/>
              </a:ext>
            </a:extLst>
          </p:cNvPr>
          <p:cNvSpPr txBox="1"/>
          <p:nvPr/>
        </p:nvSpPr>
        <p:spPr>
          <a:xfrm>
            <a:off x="4768316" y="1466401"/>
            <a:ext cx="7108101" cy="1477328"/>
          </a:xfrm>
          <a:prstGeom prst="rect">
            <a:avLst/>
          </a:prstGeom>
          <a:noFill/>
        </p:spPr>
        <p:txBody>
          <a:bodyPr wrap="square">
            <a:spAutoFit/>
          </a:bodyPr>
          <a:lstStyle/>
          <a:p>
            <a:pPr algn="thaiDist"/>
            <a:r>
              <a:rPr lang="en-US" b="0" i="0" dirty="0">
                <a:solidFill>
                  <a:srgbClr val="05192D"/>
                </a:solidFill>
                <a:effectLst/>
                <a:latin typeface="Studio-Feixen-Sans"/>
              </a:rPr>
              <a:t>When data is skewed, the mean and median are different. The mean is pulled in the direction of the skew, so it's lower than the median on the left-skewed data, and higher than the median on the right-skewed data. </a:t>
            </a:r>
            <a:r>
              <a:rPr lang="en-US" b="0" i="0" dirty="0">
                <a:solidFill>
                  <a:srgbClr val="05192D"/>
                </a:solidFill>
                <a:effectLst/>
                <a:highlight>
                  <a:srgbClr val="FFFF00"/>
                </a:highlight>
                <a:latin typeface="Studio-Feixen-Sans"/>
              </a:rPr>
              <a:t>Because the mean is pulled around by the extreme values, it's better to use the median</a:t>
            </a:r>
            <a:r>
              <a:rPr lang="en-US" b="0" i="0" dirty="0">
                <a:solidFill>
                  <a:srgbClr val="05192D"/>
                </a:solidFill>
                <a:effectLst/>
                <a:latin typeface="Studio-Feixen-Sans"/>
              </a:rPr>
              <a:t> since it's less affected by outliers.</a:t>
            </a:r>
            <a:endParaRPr lang="en-US" dirty="0"/>
          </a:p>
        </p:txBody>
      </p:sp>
    </p:spTree>
    <p:extLst>
      <p:ext uri="{BB962C8B-B14F-4D97-AF65-F5344CB8AC3E}">
        <p14:creationId xmlns:p14="http://schemas.microsoft.com/office/powerpoint/2010/main" val="4167433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FD4F-2560-DF74-9827-D134C45A435F}"/>
              </a:ext>
            </a:extLst>
          </p:cNvPr>
          <p:cNvSpPr>
            <a:spLocks noGrp="1"/>
          </p:cNvSpPr>
          <p:nvPr>
            <p:ph type="title"/>
          </p:nvPr>
        </p:nvSpPr>
        <p:spPr/>
        <p:txBody>
          <a:bodyPr/>
          <a:lstStyle/>
          <a:p>
            <a:r>
              <a:rPr lang="en-US" dirty="0"/>
              <a:t>Try</a:t>
            </a:r>
          </a:p>
        </p:txBody>
      </p:sp>
      <p:sp>
        <p:nvSpPr>
          <p:cNvPr id="3" name="Content Placeholder 2">
            <a:extLst>
              <a:ext uri="{FF2B5EF4-FFF2-40B4-BE49-F238E27FC236}">
                <a16:creationId xmlns:a16="http://schemas.microsoft.com/office/drawing/2014/main" id="{8C847C09-C7C3-393A-A61D-940355F7A686}"/>
              </a:ext>
            </a:extLst>
          </p:cNvPr>
          <p:cNvSpPr>
            <a:spLocks noGrp="1"/>
          </p:cNvSpPr>
          <p:nvPr>
            <p:ph idx="1"/>
          </p:nvPr>
        </p:nvSpPr>
        <p:spPr>
          <a:xfrm>
            <a:off x="838200" y="1457864"/>
            <a:ext cx="10515600" cy="4865748"/>
          </a:xfrm>
        </p:spPr>
        <p:txBody>
          <a:bodyPr>
            <a:normAutofit/>
          </a:bodyPr>
          <a:lstStyle/>
          <a:p>
            <a:r>
              <a:rPr lang="en-US" sz="2000" dirty="0"/>
              <a:t>The </a:t>
            </a:r>
            <a:r>
              <a:rPr lang="en-US" sz="2000" dirty="0" err="1"/>
              <a:t>food_consumption</a:t>
            </a:r>
            <a:r>
              <a:rPr lang="en-US" sz="2000" dirty="0"/>
              <a:t> dataset contains information about the kilograms of food consumed per person per year in each country in each food category (consumption) as well as information about the carbon footprint of that food category (co2_emissions) measured in kilograms of carbon dioxide, or CO2, per person per year in each country.</a:t>
            </a:r>
          </a:p>
          <a:p>
            <a:r>
              <a:rPr lang="en-US" sz="2000" dirty="0"/>
              <a:t>In this exercise, you'll compute measures of center to compare food consumption in the US and Belgium using your pandas and </a:t>
            </a:r>
            <a:r>
              <a:rPr lang="en-US" sz="2000" dirty="0" err="1"/>
              <a:t>numpy</a:t>
            </a:r>
            <a:r>
              <a:rPr lang="en-US" sz="2000" dirty="0"/>
              <a:t> skills.</a:t>
            </a:r>
          </a:p>
          <a:p>
            <a:r>
              <a:rPr lang="en-US" sz="2000" dirty="0"/>
              <a:t>Instructions#1</a:t>
            </a:r>
          </a:p>
          <a:p>
            <a:pPr lvl="1"/>
            <a:r>
              <a:rPr lang="en-US" sz="1600" dirty="0"/>
              <a:t>Create two </a:t>
            </a:r>
            <a:r>
              <a:rPr lang="en-US" sz="1600" dirty="0" err="1"/>
              <a:t>DataFrames</a:t>
            </a:r>
            <a:r>
              <a:rPr lang="en-US" sz="1600" dirty="0"/>
              <a:t>: one that holds the rows of </a:t>
            </a:r>
            <a:r>
              <a:rPr lang="en-US" sz="1600" dirty="0" err="1"/>
              <a:t>food_consumption</a:t>
            </a:r>
            <a:r>
              <a:rPr lang="en-US" sz="1600" dirty="0"/>
              <a:t> for 'Belgium' and another that holds rows for 'USA'. Call these </a:t>
            </a:r>
            <a:r>
              <a:rPr lang="en-US" sz="1600" dirty="0" err="1"/>
              <a:t>be_consumption</a:t>
            </a:r>
            <a:r>
              <a:rPr lang="en-US" sz="1600" dirty="0"/>
              <a:t> and </a:t>
            </a:r>
            <a:r>
              <a:rPr lang="en-US" sz="1600" dirty="0" err="1"/>
              <a:t>us_consumption</a:t>
            </a:r>
            <a:r>
              <a:rPr lang="en-US" sz="1600" dirty="0"/>
              <a:t>.</a:t>
            </a:r>
          </a:p>
          <a:p>
            <a:pPr lvl="1"/>
            <a:r>
              <a:rPr lang="en-US" sz="1600" dirty="0"/>
              <a:t>Calculate the mean and median of kilograms of food consumed per person per year for both countries.</a:t>
            </a:r>
          </a:p>
          <a:p>
            <a:r>
              <a:rPr lang="en-US" sz="2000" dirty="0"/>
              <a:t>Instructions#2</a:t>
            </a:r>
          </a:p>
          <a:p>
            <a:pPr lvl="1"/>
            <a:r>
              <a:rPr lang="en-US" sz="1600" dirty="0"/>
              <a:t>Subset </a:t>
            </a:r>
            <a:r>
              <a:rPr lang="en-US" sz="1600" dirty="0" err="1"/>
              <a:t>food_consumption</a:t>
            </a:r>
            <a:r>
              <a:rPr lang="en-US" sz="1600" dirty="0"/>
              <a:t> for rows with data about Belgium and the USA.</a:t>
            </a:r>
          </a:p>
          <a:p>
            <a:pPr lvl="1"/>
            <a:r>
              <a:rPr lang="en-US" sz="1600" dirty="0"/>
              <a:t>Group the </a:t>
            </a:r>
            <a:r>
              <a:rPr lang="en-US" sz="1600" dirty="0" err="1"/>
              <a:t>subsetted</a:t>
            </a:r>
            <a:r>
              <a:rPr lang="en-US" sz="1600" dirty="0"/>
              <a:t> data by country and select only the consumption column.</a:t>
            </a:r>
          </a:p>
          <a:p>
            <a:pPr lvl="1"/>
            <a:r>
              <a:rPr lang="en-US" sz="1600" dirty="0"/>
              <a:t>Calculate the mean and median of the kilograms of food consumed per person per year in each country using .</a:t>
            </a:r>
            <a:r>
              <a:rPr lang="en-US" sz="1600" dirty="0" err="1"/>
              <a:t>agg</a:t>
            </a:r>
            <a:r>
              <a:rPr lang="en-US" sz="1600" dirty="0"/>
              <a:t>().</a:t>
            </a:r>
          </a:p>
        </p:txBody>
      </p:sp>
    </p:spTree>
    <p:extLst>
      <p:ext uri="{BB962C8B-B14F-4D97-AF65-F5344CB8AC3E}">
        <p14:creationId xmlns:p14="http://schemas.microsoft.com/office/powerpoint/2010/main" val="418133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FB058-BE73-3677-4E4A-5E728D18E0A2}"/>
              </a:ext>
            </a:extLst>
          </p:cNvPr>
          <p:cNvSpPr txBox="1"/>
          <p:nvPr/>
        </p:nvSpPr>
        <p:spPr>
          <a:xfrm>
            <a:off x="196023" y="4611231"/>
            <a:ext cx="6721886" cy="2246769"/>
          </a:xfrm>
          <a:prstGeom prst="rect">
            <a:avLst/>
          </a:prstGeom>
          <a:noFill/>
        </p:spPr>
        <p:txBody>
          <a:bodyPr wrap="square">
            <a:spAutoFit/>
          </a:bodyPr>
          <a:lstStyle/>
          <a:p>
            <a:r>
              <a:rPr lang="en-US" sz="1400" dirty="0"/>
              <a:t># Task 2</a:t>
            </a:r>
          </a:p>
          <a:p>
            <a:r>
              <a:rPr lang="en-US" sz="1400" dirty="0"/>
              <a:t># Import </a:t>
            </a:r>
            <a:r>
              <a:rPr lang="en-US" sz="1400" dirty="0" err="1"/>
              <a:t>numpy</a:t>
            </a:r>
            <a:r>
              <a:rPr lang="en-US" sz="1400" dirty="0"/>
              <a:t> as np</a:t>
            </a:r>
          </a:p>
          <a:p>
            <a:r>
              <a:rPr lang="en-US" sz="1400" dirty="0"/>
              <a:t>import </a:t>
            </a:r>
            <a:r>
              <a:rPr lang="en-US" sz="1400" dirty="0" err="1"/>
              <a:t>numpy</a:t>
            </a:r>
            <a:r>
              <a:rPr lang="en-US" sz="1400" dirty="0"/>
              <a:t> as np</a:t>
            </a:r>
          </a:p>
          <a:p>
            <a:endParaRPr lang="en-US" sz="1400" dirty="0"/>
          </a:p>
          <a:p>
            <a:r>
              <a:rPr lang="en-US" sz="1400" dirty="0"/>
              <a:t># Subset for Belgium and USA only</a:t>
            </a:r>
          </a:p>
          <a:p>
            <a:r>
              <a:rPr lang="en-US" sz="1400" dirty="0" err="1"/>
              <a:t>be_and_usa</a:t>
            </a:r>
            <a:r>
              <a:rPr lang="en-US" sz="1400" dirty="0"/>
              <a:t> = </a:t>
            </a:r>
            <a:r>
              <a:rPr lang="en-US" sz="1400" dirty="0" err="1"/>
              <a:t>food_consumption</a:t>
            </a:r>
            <a:r>
              <a:rPr lang="en-US" sz="1400" dirty="0"/>
              <a:t>[(</a:t>
            </a:r>
            <a:r>
              <a:rPr lang="en-US" sz="1400" dirty="0" err="1"/>
              <a:t>food_consumption</a:t>
            </a:r>
            <a:r>
              <a:rPr lang="en-US" sz="1400" dirty="0"/>
              <a:t>['country']=='Belgium’) | (</a:t>
            </a:r>
            <a:r>
              <a:rPr lang="en-US" sz="1400" dirty="0" err="1"/>
              <a:t>food_consumption</a:t>
            </a:r>
            <a:r>
              <a:rPr lang="en-US" sz="1400" dirty="0"/>
              <a:t>['country']=='USA')]</a:t>
            </a:r>
          </a:p>
          <a:p>
            <a:endParaRPr lang="en-US" sz="1400" dirty="0"/>
          </a:p>
          <a:p>
            <a:r>
              <a:rPr lang="en-US" sz="1400" dirty="0"/>
              <a:t># Group by country, select consumption column, and compute mean and median</a:t>
            </a:r>
          </a:p>
          <a:p>
            <a:r>
              <a:rPr lang="en-US" sz="1400" dirty="0"/>
              <a:t>print(</a:t>
            </a:r>
            <a:r>
              <a:rPr lang="en-US" sz="1400" dirty="0" err="1"/>
              <a:t>be_and_usa.groupby</a:t>
            </a:r>
            <a:r>
              <a:rPr lang="en-US" sz="1400" dirty="0"/>
              <a:t>('country')['consumption'].</a:t>
            </a:r>
            <a:r>
              <a:rPr lang="en-US" sz="1400" dirty="0" err="1"/>
              <a:t>agg</a:t>
            </a:r>
            <a:r>
              <a:rPr lang="en-US" sz="1400" dirty="0"/>
              <a:t>['mean', 'median</a:t>
            </a:r>
            <a:r>
              <a:rPr lang="en-US" sz="1400" dirty="0">
                <a:solidFill>
                  <a:schemeClr val="bg1"/>
                </a:solidFill>
              </a:rPr>
              <a:t>']))</a:t>
            </a:r>
          </a:p>
        </p:txBody>
      </p:sp>
      <p:pic>
        <p:nvPicPr>
          <p:cNvPr id="9" name="Picture 8">
            <a:extLst>
              <a:ext uri="{FF2B5EF4-FFF2-40B4-BE49-F238E27FC236}">
                <a16:creationId xmlns:a16="http://schemas.microsoft.com/office/drawing/2014/main" id="{98F141DE-C37D-7542-E878-853E9E79EC74}"/>
              </a:ext>
            </a:extLst>
          </p:cNvPr>
          <p:cNvPicPr>
            <a:picLocks noChangeAspect="1"/>
          </p:cNvPicPr>
          <p:nvPr/>
        </p:nvPicPr>
        <p:blipFill>
          <a:blip r:embed="rId2"/>
          <a:stretch>
            <a:fillRect/>
          </a:stretch>
        </p:blipFill>
        <p:spPr>
          <a:xfrm>
            <a:off x="7076235" y="5385984"/>
            <a:ext cx="3612193" cy="1249788"/>
          </a:xfrm>
          <a:prstGeom prst="rect">
            <a:avLst/>
          </a:prstGeom>
        </p:spPr>
      </p:pic>
      <p:pic>
        <p:nvPicPr>
          <p:cNvPr id="11" name="Picture 10">
            <a:extLst>
              <a:ext uri="{FF2B5EF4-FFF2-40B4-BE49-F238E27FC236}">
                <a16:creationId xmlns:a16="http://schemas.microsoft.com/office/drawing/2014/main" id="{C8E39493-8AD3-2716-0307-7D884334F5C7}"/>
              </a:ext>
            </a:extLst>
          </p:cNvPr>
          <p:cNvPicPr>
            <a:picLocks noChangeAspect="1"/>
          </p:cNvPicPr>
          <p:nvPr/>
        </p:nvPicPr>
        <p:blipFill>
          <a:blip r:embed="rId3"/>
          <a:stretch>
            <a:fillRect/>
          </a:stretch>
        </p:blipFill>
        <p:spPr>
          <a:xfrm>
            <a:off x="7076235" y="992451"/>
            <a:ext cx="2254254" cy="3721833"/>
          </a:xfrm>
          <a:prstGeom prst="rect">
            <a:avLst/>
          </a:prstGeom>
        </p:spPr>
      </p:pic>
      <p:sp>
        <p:nvSpPr>
          <p:cNvPr id="4" name="TextBox 3">
            <a:extLst>
              <a:ext uri="{FF2B5EF4-FFF2-40B4-BE49-F238E27FC236}">
                <a16:creationId xmlns:a16="http://schemas.microsoft.com/office/drawing/2014/main" id="{F82874B9-C78C-D1D2-D65A-47BFA0FC1806}"/>
              </a:ext>
            </a:extLst>
          </p:cNvPr>
          <p:cNvSpPr txBox="1"/>
          <p:nvPr/>
        </p:nvSpPr>
        <p:spPr>
          <a:xfrm>
            <a:off x="0" y="0"/>
            <a:ext cx="9799381" cy="4616648"/>
          </a:xfrm>
          <a:prstGeom prst="rect">
            <a:avLst/>
          </a:prstGeom>
          <a:noFill/>
        </p:spPr>
        <p:txBody>
          <a:bodyPr wrap="square">
            <a:spAutoFit/>
          </a:bodyPr>
          <a:lstStyle/>
          <a:p>
            <a:r>
              <a:rPr lang="en-US" sz="1400" dirty="0"/>
              <a:t># Task 1</a:t>
            </a:r>
          </a:p>
          <a:p>
            <a:r>
              <a:rPr lang="en-US" sz="1400" dirty="0"/>
              <a:t># Import </a:t>
            </a:r>
            <a:r>
              <a:rPr lang="en-US" sz="1400" dirty="0" err="1"/>
              <a:t>numpy</a:t>
            </a:r>
            <a:r>
              <a:rPr lang="en-US" sz="1400" dirty="0"/>
              <a:t> with alias np</a:t>
            </a:r>
          </a:p>
          <a:p>
            <a:r>
              <a:rPr lang="en-US" sz="1400" dirty="0"/>
              <a:t>import pandas as pd</a:t>
            </a:r>
          </a:p>
          <a:p>
            <a:r>
              <a:rPr lang="en-US" sz="1400" dirty="0"/>
              <a:t>import </a:t>
            </a:r>
            <a:r>
              <a:rPr lang="en-US" sz="1400" dirty="0" err="1"/>
              <a:t>numpy</a:t>
            </a:r>
            <a:r>
              <a:rPr lang="en-US" sz="1400" dirty="0"/>
              <a:t> as np  </a:t>
            </a:r>
          </a:p>
          <a:p>
            <a:r>
              <a:rPr lang="en-US" sz="1400" dirty="0" err="1"/>
              <a:t>food_consumption</a:t>
            </a:r>
            <a:r>
              <a:rPr lang="en-US" sz="1400" dirty="0"/>
              <a:t> = </a:t>
            </a:r>
            <a:r>
              <a:rPr lang="en-US" sz="1400" dirty="0" err="1"/>
              <a:t>pd.read_csv</a:t>
            </a:r>
            <a:r>
              <a:rPr lang="en-US" sz="1400" dirty="0"/>
              <a:t>('food_consumption.csv’)</a:t>
            </a:r>
          </a:p>
          <a:p>
            <a:endParaRPr lang="en-US" sz="1400" dirty="0"/>
          </a:p>
          <a:p>
            <a:r>
              <a:rPr lang="en-US" sz="1400" dirty="0"/>
              <a:t># Filter for Belgium</a:t>
            </a:r>
          </a:p>
          <a:p>
            <a:r>
              <a:rPr lang="en-US" sz="1400" dirty="0" err="1"/>
              <a:t>be_consumption</a:t>
            </a:r>
            <a:r>
              <a:rPr lang="en-US" sz="1400" dirty="0"/>
              <a:t> = </a:t>
            </a:r>
            <a:r>
              <a:rPr lang="en-US" sz="1400" dirty="0" err="1"/>
              <a:t>food_consumption</a:t>
            </a:r>
            <a:r>
              <a:rPr lang="en-US" sz="1400" dirty="0"/>
              <a:t>[</a:t>
            </a:r>
            <a:r>
              <a:rPr lang="en-US" sz="1400" dirty="0" err="1"/>
              <a:t>food_consumption</a:t>
            </a:r>
            <a:r>
              <a:rPr lang="en-US" sz="1400" dirty="0"/>
              <a:t>['country']=='Belgium’]</a:t>
            </a:r>
          </a:p>
          <a:p>
            <a:r>
              <a:rPr lang="en-US" sz="1400" dirty="0"/>
              <a:t># Filter for USA</a:t>
            </a:r>
          </a:p>
          <a:p>
            <a:r>
              <a:rPr lang="en-US" sz="1400" dirty="0" err="1"/>
              <a:t>us_consumption</a:t>
            </a:r>
            <a:r>
              <a:rPr lang="en-US" sz="1400" dirty="0"/>
              <a:t> = </a:t>
            </a:r>
            <a:r>
              <a:rPr lang="en-US" sz="1400" dirty="0" err="1"/>
              <a:t>food_consumption</a:t>
            </a:r>
            <a:r>
              <a:rPr lang="en-US" sz="1400" dirty="0"/>
              <a:t>[</a:t>
            </a:r>
            <a:r>
              <a:rPr lang="en-US" sz="1400" dirty="0" err="1"/>
              <a:t>food_consumption</a:t>
            </a:r>
            <a:r>
              <a:rPr lang="en-US" sz="1400" dirty="0"/>
              <a:t>['country']=='USA’]</a:t>
            </a:r>
          </a:p>
          <a:p>
            <a:endParaRPr lang="en-US" sz="1400" dirty="0"/>
          </a:p>
          <a:p>
            <a:r>
              <a:rPr lang="en-US" sz="1400" dirty="0" err="1"/>
              <a:t>numeric_cols_be</a:t>
            </a:r>
            <a:r>
              <a:rPr lang="en-US" sz="1400" dirty="0"/>
              <a:t> list(</a:t>
            </a:r>
            <a:r>
              <a:rPr lang="en-US" sz="1400" dirty="0" err="1"/>
              <a:t>be_consumption.select_dtypes</a:t>
            </a:r>
            <a:r>
              <a:rPr lang="en-US" sz="1400" dirty="0"/>
              <a:t>(include=</a:t>
            </a:r>
            <a:r>
              <a:rPr lang="en-US" sz="1400" dirty="0" err="1"/>
              <a:t>np.number</a:t>
            </a:r>
            <a:r>
              <a:rPr lang="en-US" sz="1400" dirty="0"/>
              <a:t>).columns)</a:t>
            </a:r>
          </a:p>
          <a:p>
            <a:r>
              <a:rPr lang="en-US" sz="1400" dirty="0" err="1"/>
              <a:t>numeric_cols_us</a:t>
            </a:r>
            <a:r>
              <a:rPr lang="en-US" sz="1400" dirty="0"/>
              <a:t> = list(</a:t>
            </a:r>
            <a:r>
              <a:rPr lang="en-US" sz="1400" dirty="0" err="1"/>
              <a:t>us_consumption.select_dtypes</a:t>
            </a:r>
            <a:r>
              <a:rPr lang="en-US" sz="1400" dirty="0"/>
              <a:t>(include=</a:t>
            </a:r>
            <a:r>
              <a:rPr lang="en-US" sz="1400" dirty="0" err="1"/>
              <a:t>np.number</a:t>
            </a:r>
            <a:r>
              <a:rPr lang="en-US" sz="1400" dirty="0"/>
              <a:t>).columns)</a:t>
            </a:r>
          </a:p>
          <a:p>
            <a:endParaRPr lang="en-US" sz="1400" dirty="0"/>
          </a:p>
          <a:p>
            <a:r>
              <a:rPr lang="en-US" sz="1400" dirty="0"/>
              <a:t># Calculate mean and median consumption in Belgium</a:t>
            </a:r>
          </a:p>
          <a:p>
            <a:r>
              <a:rPr lang="en-US" sz="1400" dirty="0"/>
              <a:t>print(</a:t>
            </a:r>
            <a:r>
              <a:rPr lang="en-US" sz="1400" dirty="0" err="1"/>
              <a:t>be_consumption</a:t>
            </a:r>
            <a:r>
              <a:rPr lang="en-US" sz="1400" dirty="0"/>
              <a:t>[</a:t>
            </a:r>
            <a:r>
              <a:rPr lang="en-US" sz="1400" dirty="0" err="1"/>
              <a:t>numeric_cols_be</a:t>
            </a:r>
            <a:r>
              <a:rPr lang="en-US" sz="1400" dirty="0"/>
              <a:t>].</a:t>
            </a:r>
            <a:r>
              <a:rPr lang="en-US" sz="1400" dirty="0" err="1"/>
              <a:t>agg</a:t>
            </a:r>
            <a:r>
              <a:rPr lang="en-US" sz="1400" dirty="0"/>
              <a:t>('mean'))</a:t>
            </a:r>
          </a:p>
          <a:p>
            <a:r>
              <a:rPr lang="en-US" sz="1400" dirty="0"/>
              <a:t>print(</a:t>
            </a:r>
            <a:r>
              <a:rPr lang="en-US" sz="1400" dirty="0" err="1"/>
              <a:t>be_consumption</a:t>
            </a:r>
            <a:r>
              <a:rPr lang="en-US" sz="1400" dirty="0"/>
              <a:t>[</a:t>
            </a:r>
            <a:r>
              <a:rPr lang="en-US" sz="1400" dirty="0" err="1"/>
              <a:t>numeric_cols_be</a:t>
            </a:r>
            <a:r>
              <a:rPr lang="en-US" sz="1400" dirty="0"/>
              <a:t>].</a:t>
            </a:r>
            <a:r>
              <a:rPr lang="en-US" sz="1400" dirty="0" err="1"/>
              <a:t>agg</a:t>
            </a:r>
            <a:r>
              <a:rPr lang="en-US" sz="1400" dirty="0"/>
              <a:t>('median'))</a:t>
            </a:r>
          </a:p>
          <a:p>
            <a:endParaRPr lang="en-US" sz="1400" dirty="0"/>
          </a:p>
          <a:p>
            <a:r>
              <a:rPr lang="en-US" sz="1400" dirty="0"/>
              <a:t># Calculate mean and median consumption in USA</a:t>
            </a:r>
          </a:p>
          <a:p>
            <a:r>
              <a:rPr lang="en-US" sz="1400" dirty="0"/>
              <a:t>print(</a:t>
            </a:r>
            <a:r>
              <a:rPr lang="en-US" sz="1400" dirty="0" err="1"/>
              <a:t>usa_consumption</a:t>
            </a:r>
            <a:r>
              <a:rPr lang="en-US" sz="1400" dirty="0"/>
              <a:t>[</a:t>
            </a:r>
            <a:r>
              <a:rPr lang="en-US" sz="1400" dirty="0" err="1"/>
              <a:t>numeric_cols_us</a:t>
            </a:r>
            <a:r>
              <a:rPr lang="en-US" sz="1400" dirty="0"/>
              <a:t>].</a:t>
            </a:r>
            <a:r>
              <a:rPr lang="en-US" sz="1400" dirty="0" err="1"/>
              <a:t>agg</a:t>
            </a:r>
            <a:r>
              <a:rPr lang="en-US" sz="1400" dirty="0"/>
              <a:t>('mean'))</a:t>
            </a:r>
          </a:p>
          <a:p>
            <a:r>
              <a:rPr lang="en-US" sz="1400" dirty="0"/>
              <a:t>print(</a:t>
            </a:r>
            <a:r>
              <a:rPr lang="en-US" sz="1400" dirty="0" err="1"/>
              <a:t>usa_consumption</a:t>
            </a:r>
            <a:r>
              <a:rPr lang="en-US" sz="1400" dirty="0"/>
              <a:t>[</a:t>
            </a:r>
            <a:r>
              <a:rPr lang="en-US" sz="1400" dirty="0" err="1"/>
              <a:t>numeric_cols_us</a:t>
            </a:r>
            <a:r>
              <a:rPr lang="en-US" sz="1400" dirty="0"/>
              <a:t>].</a:t>
            </a:r>
            <a:r>
              <a:rPr lang="en-US" sz="1400" dirty="0" err="1"/>
              <a:t>agg</a:t>
            </a:r>
            <a:r>
              <a:rPr lang="en-US" sz="1400" dirty="0"/>
              <a:t>('median</a:t>
            </a:r>
            <a:r>
              <a:rPr lang="en-US" sz="1400" dirty="0">
                <a:solidFill>
                  <a:schemeClr val="bg1"/>
                </a:solidFill>
              </a:rPr>
              <a:t>'))</a:t>
            </a:r>
          </a:p>
        </p:txBody>
      </p:sp>
    </p:spTree>
    <p:extLst>
      <p:ext uri="{BB962C8B-B14F-4D97-AF65-F5344CB8AC3E}">
        <p14:creationId xmlns:p14="http://schemas.microsoft.com/office/powerpoint/2010/main" val="300020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081B-BD5E-656A-DF89-E925465E44C7}"/>
              </a:ext>
            </a:extLst>
          </p:cNvPr>
          <p:cNvSpPr>
            <a:spLocks noGrp="1"/>
          </p:cNvSpPr>
          <p:nvPr>
            <p:ph type="title"/>
          </p:nvPr>
        </p:nvSpPr>
        <p:spPr>
          <a:xfrm>
            <a:off x="289560" y="198580"/>
            <a:ext cx="10515600" cy="583781"/>
          </a:xfrm>
        </p:spPr>
        <p:txBody>
          <a:bodyPr>
            <a:normAutofit fontScale="90000"/>
          </a:bodyPr>
          <a:lstStyle/>
          <a:p>
            <a:r>
              <a:rPr lang="en-US" dirty="0"/>
              <a:t>Mean vs. Median</a:t>
            </a:r>
          </a:p>
        </p:txBody>
      </p:sp>
      <p:sp>
        <p:nvSpPr>
          <p:cNvPr id="3" name="Content Placeholder 2">
            <a:extLst>
              <a:ext uri="{FF2B5EF4-FFF2-40B4-BE49-F238E27FC236}">
                <a16:creationId xmlns:a16="http://schemas.microsoft.com/office/drawing/2014/main" id="{7DAF2439-F36A-6ACE-DE4C-92D275886A26}"/>
              </a:ext>
            </a:extLst>
          </p:cNvPr>
          <p:cNvSpPr>
            <a:spLocks noGrp="1"/>
          </p:cNvSpPr>
          <p:nvPr>
            <p:ph idx="1"/>
          </p:nvPr>
        </p:nvSpPr>
        <p:spPr>
          <a:xfrm>
            <a:off x="289560" y="782361"/>
            <a:ext cx="10515600" cy="5115914"/>
          </a:xfrm>
        </p:spPr>
        <p:txBody>
          <a:bodyPr>
            <a:normAutofit/>
          </a:bodyPr>
          <a:lstStyle/>
          <a:p>
            <a:r>
              <a:rPr lang="en-US" sz="2400" dirty="0"/>
              <a:t>Import </a:t>
            </a:r>
            <a:r>
              <a:rPr lang="en-US" sz="2400" dirty="0" err="1"/>
              <a:t>matplotlib.pyplot</a:t>
            </a:r>
            <a:r>
              <a:rPr lang="en-US" sz="2400" dirty="0"/>
              <a:t> with the alias </a:t>
            </a:r>
            <a:r>
              <a:rPr lang="en-US" sz="2400" dirty="0" err="1"/>
              <a:t>plt</a:t>
            </a:r>
            <a:r>
              <a:rPr lang="en-US" sz="2400" dirty="0"/>
              <a:t>.</a:t>
            </a:r>
          </a:p>
          <a:p>
            <a:r>
              <a:rPr lang="en-US" sz="2400" dirty="0"/>
              <a:t>Subset </a:t>
            </a:r>
            <a:r>
              <a:rPr lang="en-US" sz="2400" dirty="0" err="1"/>
              <a:t>food_consumption</a:t>
            </a:r>
            <a:r>
              <a:rPr lang="en-US" sz="2400" dirty="0"/>
              <a:t> to get the rows where </a:t>
            </a:r>
            <a:r>
              <a:rPr lang="en-US" sz="2400" dirty="0" err="1"/>
              <a:t>food_category</a:t>
            </a:r>
            <a:r>
              <a:rPr lang="en-US" sz="2400" dirty="0"/>
              <a:t> is 'rice', and save the result to </a:t>
            </a:r>
            <a:r>
              <a:rPr lang="en-US" sz="2400" dirty="0" err="1"/>
              <a:t>rice_consumption</a:t>
            </a:r>
            <a:r>
              <a:rPr lang="en-US" sz="2400" dirty="0"/>
              <a:t>.</a:t>
            </a:r>
          </a:p>
          <a:p>
            <a:r>
              <a:rPr lang="en-US" sz="2400" dirty="0"/>
              <a:t>Create a histogram of co2_emission for rice and show the plot.</a:t>
            </a:r>
          </a:p>
          <a:p>
            <a:r>
              <a:rPr lang="en-US" sz="2400" dirty="0"/>
              <a:t>Use .</a:t>
            </a:r>
            <a:r>
              <a:rPr lang="en-US" sz="2400" dirty="0" err="1"/>
              <a:t>agg</a:t>
            </a:r>
            <a:r>
              <a:rPr lang="en-US" sz="2400" dirty="0"/>
              <a:t>() to calculate the mean and median of co2_emission for rice.</a:t>
            </a:r>
          </a:p>
        </p:txBody>
      </p:sp>
      <p:pic>
        <p:nvPicPr>
          <p:cNvPr id="5" name="Picture 4">
            <a:extLst>
              <a:ext uri="{FF2B5EF4-FFF2-40B4-BE49-F238E27FC236}">
                <a16:creationId xmlns:a16="http://schemas.microsoft.com/office/drawing/2014/main" id="{8196F5F9-0E43-18A3-05FA-251A8A16783B}"/>
              </a:ext>
            </a:extLst>
          </p:cNvPr>
          <p:cNvPicPr>
            <a:picLocks noChangeAspect="1"/>
          </p:cNvPicPr>
          <p:nvPr/>
        </p:nvPicPr>
        <p:blipFill>
          <a:blip r:embed="rId2"/>
          <a:stretch>
            <a:fillRect/>
          </a:stretch>
        </p:blipFill>
        <p:spPr>
          <a:xfrm>
            <a:off x="119293" y="3134568"/>
            <a:ext cx="3439610" cy="2301382"/>
          </a:xfrm>
          <a:prstGeom prst="rect">
            <a:avLst/>
          </a:prstGeom>
        </p:spPr>
      </p:pic>
      <p:sp>
        <p:nvSpPr>
          <p:cNvPr id="6" name="TextBox 5">
            <a:extLst>
              <a:ext uri="{FF2B5EF4-FFF2-40B4-BE49-F238E27FC236}">
                <a16:creationId xmlns:a16="http://schemas.microsoft.com/office/drawing/2014/main" id="{531F34E1-F45D-19A9-37C9-C8D2B46F727D}"/>
              </a:ext>
            </a:extLst>
          </p:cNvPr>
          <p:cNvSpPr txBox="1"/>
          <p:nvPr/>
        </p:nvSpPr>
        <p:spPr>
          <a:xfrm>
            <a:off x="447710" y="5548093"/>
            <a:ext cx="2300245" cy="369332"/>
          </a:xfrm>
          <a:prstGeom prst="rect">
            <a:avLst/>
          </a:prstGeom>
          <a:noFill/>
        </p:spPr>
        <p:txBody>
          <a:bodyPr wrap="none" rtlCol="0">
            <a:spAutoFit/>
          </a:bodyPr>
          <a:lstStyle/>
          <a:p>
            <a:r>
              <a:rPr lang="en-US" dirty="0"/>
              <a:t>Left- or Right-Skewed?</a:t>
            </a:r>
          </a:p>
        </p:txBody>
      </p:sp>
      <p:sp>
        <p:nvSpPr>
          <p:cNvPr id="8" name="TextBox 7">
            <a:extLst>
              <a:ext uri="{FF2B5EF4-FFF2-40B4-BE49-F238E27FC236}">
                <a16:creationId xmlns:a16="http://schemas.microsoft.com/office/drawing/2014/main" id="{762EC64E-2A47-7278-1CF7-DF0E08FB9C2B}"/>
              </a:ext>
            </a:extLst>
          </p:cNvPr>
          <p:cNvSpPr txBox="1"/>
          <p:nvPr/>
        </p:nvSpPr>
        <p:spPr>
          <a:xfrm>
            <a:off x="3796482" y="2873768"/>
            <a:ext cx="8105958" cy="3785652"/>
          </a:xfrm>
          <a:prstGeom prst="rect">
            <a:avLst/>
          </a:prstGeom>
          <a:noFill/>
        </p:spPr>
        <p:txBody>
          <a:bodyPr wrap="square">
            <a:spAutoFit/>
          </a:bodyPr>
          <a:lstStyle/>
          <a:p>
            <a:r>
              <a:rPr lang="en-US" sz="1600" dirty="0"/>
              <a:t># Import </a:t>
            </a:r>
            <a:r>
              <a:rPr lang="en-US" sz="1600" dirty="0" err="1"/>
              <a:t>matplotlib.pyplot</a:t>
            </a:r>
            <a:r>
              <a:rPr lang="en-US" sz="1600" dirty="0"/>
              <a:t> with alias </a:t>
            </a:r>
            <a:r>
              <a:rPr lang="en-US" sz="1600" dirty="0" err="1"/>
              <a:t>plt</a:t>
            </a:r>
            <a:endParaRPr lang="en-US" sz="1600" dirty="0"/>
          </a:p>
          <a:p>
            <a:r>
              <a:rPr lang="en-US" sz="1600" dirty="0"/>
              <a:t>import </a:t>
            </a:r>
            <a:r>
              <a:rPr lang="en-US" sz="1600" dirty="0" err="1"/>
              <a:t>matplotlib.pyplot</a:t>
            </a:r>
            <a:r>
              <a:rPr lang="en-US" sz="1600" dirty="0"/>
              <a:t> as </a:t>
            </a:r>
            <a:r>
              <a:rPr lang="en-US" sz="1600" dirty="0" err="1"/>
              <a:t>plt</a:t>
            </a:r>
            <a:endParaRPr lang="en-US" sz="1600" dirty="0"/>
          </a:p>
          <a:p>
            <a:r>
              <a:rPr lang="en-US" sz="1600" dirty="0"/>
              <a:t>%matplotlib inline</a:t>
            </a:r>
          </a:p>
          <a:p>
            <a:r>
              <a:rPr lang="en-US" sz="1600" dirty="0"/>
              <a:t># Subset for </a:t>
            </a:r>
            <a:r>
              <a:rPr lang="en-US" sz="1600" dirty="0" err="1"/>
              <a:t>food_category</a:t>
            </a:r>
            <a:r>
              <a:rPr lang="en-US" sz="1600" dirty="0"/>
              <a:t> equals rice</a:t>
            </a:r>
          </a:p>
          <a:p>
            <a:r>
              <a:rPr lang="en-US" sz="1600" dirty="0" err="1"/>
              <a:t>rice_consumption</a:t>
            </a:r>
            <a:r>
              <a:rPr lang="en-US" sz="1600" dirty="0"/>
              <a:t> = </a:t>
            </a:r>
            <a:r>
              <a:rPr lang="en-US" sz="1600" dirty="0" err="1"/>
              <a:t>food_consumption</a:t>
            </a:r>
            <a:r>
              <a:rPr lang="en-US" sz="1600" dirty="0"/>
              <a:t>[</a:t>
            </a:r>
            <a:r>
              <a:rPr lang="en-US" sz="1600" dirty="0" err="1"/>
              <a:t>food_consumption</a:t>
            </a:r>
            <a:r>
              <a:rPr lang="en-US" sz="1600" dirty="0"/>
              <a:t>['</a:t>
            </a:r>
            <a:r>
              <a:rPr lang="en-US" sz="1600" dirty="0" err="1"/>
              <a:t>food_category</a:t>
            </a:r>
            <a:r>
              <a:rPr lang="en-US" sz="1600" dirty="0"/>
              <a:t>'] == 'rice']</a:t>
            </a:r>
          </a:p>
          <a:p>
            <a:endParaRPr lang="en-US" sz="1600" dirty="0"/>
          </a:p>
          <a:p>
            <a:r>
              <a:rPr lang="en-US" sz="1600" dirty="0"/>
              <a:t># Histogram of co2_emission for rice and show plot</a:t>
            </a:r>
          </a:p>
          <a:p>
            <a:r>
              <a:rPr lang="en-US" sz="1600" dirty="0" err="1"/>
              <a:t>rice_consumption</a:t>
            </a:r>
            <a:r>
              <a:rPr lang="en-US" sz="1600" dirty="0"/>
              <a:t>['co2_emission'].hist()</a:t>
            </a:r>
          </a:p>
          <a:p>
            <a:r>
              <a:rPr lang="en-US" sz="1600" dirty="0" err="1"/>
              <a:t>plt.show</a:t>
            </a:r>
            <a:r>
              <a:rPr lang="en-US" sz="1600" dirty="0"/>
              <a:t>()</a:t>
            </a:r>
          </a:p>
          <a:p>
            <a:endParaRPr lang="en-US" sz="1600" dirty="0"/>
          </a:p>
          <a:p>
            <a:r>
              <a:rPr lang="en-US" sz="1600" dirty="0"/>
              <a:t># Subset for </a:t>
            </a:r>
            <a:r>
              <a:rPr lang="en-US" sz="1600" dirty="0" err="1"/>
              <a:t>food_category</a:t>
            </a:r>
            <a:r>
              <a:rPr lang="en-US" sz="1600" dirty="0"/>
              <a:t> equals rice</a:t>
            </a:r>
          </a:p>
          <a:p>
            <a:r>
              <a:rPr lang="en-US" sz="1600" dirty="0" err="1"/>
              <a:t>rice_consumption</a:t>
            </a:r>
            <a:r>
              <a:rPr lang="en-US" sz="1600" dirty="0"/>
              <a:t> = </a:t>
            </a:r>
            <a:r>
              <a:rPr lang="en-US" sz="1600" dirty="0" err="1"/>
              <a:t>food_consumption</a:t>
            </a:r>
            <a:r>
              <a:rPr lang="en-US" sz="1600" dirty="0"/>
              <a:t>[</a:t>
            </a:r>
            <a:r>
              <a:rPr lang="en-US" sz="1600" dirty="0" err="1"/>
              <a:t>food_consumption</a:t>
            </a:r>
            <a:r>
              <a:rPr lang="en-US" sz="1600" dirty="0"/>
              <a:t>['</a:t>
            </a:r>
            <a:r>
              <a:rPr lang="en-US" sz="1600" dirty="0" err="1"/>
              <a:t>food_category</a:t>
            </a:r>
            <a:r>
              <a:rPr lang="en-US" sz="1600" dirty="0"/>
              <a:t>'] == 'rice']</a:t>
            </a:r>
          </a:p>
          <a:p>
            <a:endParaRPr lang="en-US" sz="1600" dirty="0"/>
          </a:p>
          <a:p>
            <a:r>
              <a:rPr lang="en-US" sz="1600" dirty="0"/>
              <a:t># Calculate mean and median of co2_emission with .</a:t>
            </a:r>
            <a:r>
              <a:rPr lang="en-US" sz="1600" dirty="0" err="1"/>
              <a:t>agg</a:t>
            </a:r>
            <a:r>
              <a:rPr lang="en-US" sz="1600" dirty="0"/>
              <a:t>()</a:t>
            </a:r>
          </a:p>
          <a:p>
            <a:r>
              <a:rPr lang="en-US" sz="1600" dirty="0"/>
              <a:t>print(</a:t>
            </a:r>
            <a:r>
              <a:rPr lang="en-US" sz="1600" dirty="0" err="1"/>
              <a:t>rice_consumption</a:t>
            </a:r>
            <a:r>
              <a:rPr lang="en-US" sz="1600" dirty="0"/>
              <a:t>['co2_emission'].</a:t>
            </a:r>
            <a:r>
              <a:rPr lang="en-US" sz="1600" dirty="0" err="1"/>
              <a:t>agg</a:t>
            </a:r>
            <a:r>
              <a:rPr lang="en-US" sz="1600" dirty="0"/>
              <a:t>(['mean', 'median']))</a:t>
            </a:r>
          </a:p>
        </p:txBody>
      </p:sp>
    </p:spTree>
    <p:extLst>
      <p:ext uri="{BB962C8B-B14F-4D97-AF65-F5344CB8AC3E}">
        <p14:creationId xmlns:p14="http://schemas.microsoft.com/office/powerpoint/2010/main" val="912634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F55B20-9631-AA15-56E1-CAEA22897912}"/>
              </a:ext>
            </a:extLst>
          </p:cNvPr>
          <p:cNvSpPr txBox="1"/>
          <p:nvPr/>
        </p:nvSpPr>
        <p:spPr>
          <a:xfrm>
            <a:off x="706012" y="566678"/>
            <a:ext cx="11149658" cy="4708981"/>
          </a:xfrm>
          <a:prstGeom prst="rect">
            <a:avLst/>
          </a:prstGeom>
          <a:noFill/>
        </p:spPr>
        <p:txBody>
          <a:bodyPr wrap="square">
            <a:spAutoFit/>
          </a:bodyPr>
          <a:lstStyle/>
          <a:p>
            <a:r>
              <a:rPr lang="en-US" sz="2000" dirty="0"/>
              <a:t># Import </a:t>
            </a:r>
            <a:r>
              <a:rPr lang="en-US" sz="2000" dirty="0" err="1"/>
              <a:t>matplotlib.pyplot</a:t>
            </a:r>
            <a:r>
              <a:rPr lang="en-US" sz="2000" dirty="0"/>
              <a:t> with alias </a:t>
            </a:r>
            <a:r>
              <a:rPr lang="en-US" sz="2000" dirty="0" err="1"/>
              <a:t>plt</a:t>
            </a:r>
            <a:endParaRPr lang="en-US" sz="2000" dirty="0"/>
          </a:p>
          <a:p>
            <a:r>
              <a:rPr lang="en-US" sz="2000" dirty="0"/>
              <a:t>import </a:t>
            </a:r>
            <a:r>
              <a:rPr lang="en-US" sz="2000" dirty="0" err="1"/>
              <a:t>matplotlib.pyplot</a:t>
            </a:r>
            <a:r>
              <a:rPr lang="en-US" sz="2000" dirty="0"/>
              <a:t> as </a:t>
            </a:r>
            <a:r>
              <a:rPr lang="en-US" sz="2000" dirty="0" err="1"/>
              <a:t>plt</a:t>
            </a:r>
            <a:endParaRPr lang="en-US" sz="2000" dirty="0"/>
          </a:p>
          <a:p>
            <a:r>
              <a:rPr lang="en-US" sz="2000" dirty="0"/>
              <a:t>%matplotlib inline</a:t>
            </a:r>
          </a:p>
          <a:p>
            <a:r>
              <a:rPr lang="en-US" sz="2000" dirty="0"/>
              <a:t># Subset for </a:t>
            </a:r>
            <a:r>
              <a:rPr lang="en-US" sz="2000" dirty="0" err="1"/>
              <a:t>food_category</a:t>
            </a:r>
            <a:r>
              <a:rPr lang="en-US" sz="2000" dirty="0"/>
              <a:t> equals rice</a:t>
            </a:r>
          </a:p>
          <a:p>
            <a:r>
              <a:rPr lang="en-US" sz="2000" dirty="0" err="1"/>
              <a:t>rice_consumption</a:t>
            </a:r>
            <a:r>
              <a:rPr lang="en-US" sz="2000" dirty="0"/>
              <a:t> = </a:t>
            </a:r>
            <a:r>
              <a:rPr lang="en-US" sz="2000" dirty="0" err="1"/>
              <a:t>food_consumption</a:t>
            </a:r>
            <a:r>
              <a:rPr lang="en-US" sz="2000" dirty="0"/>
              <a:t>[</a:t>
            </a:r>
            <a:r>
              <a:rPr lang="en-US" sz="2000" dirty="0" err="1"/>
              <a:t>food_consumption</a:t>
            </a:r>
            <a:r>
              <a:rPr lang="en-US" sz="2000" dirty="0"/>
              <a:t>['</a:t>
            </a:r>
            <a:r>
              <a:rPr lang="en-US" sz="2000" dirty="0" err="1"/>
              <a:t>food_category</a:t>
            </a:r>
            <a:r>
              <a:rPr lang="en-US" sz="2000" dirty="0"/>
              <a:t>'] == 'rice']</a:t>
            </a:r>
          </a:p>
          <a:p>
            <a:endParaRPr lang="en-US" sz="2000" dirty="0"/>
          </a:p>
          <a:p>
            <a:r>
              <a:rPr lang="en-US" sz="2000" dirty="0"/>
              <a:t># Histogram of co2_emission for rice and show plot</a:t>
            </a:r>
          </a:p>
          <a:p>
            <a:r>
              <a:rPr lang="en-US" sz="2000" dirty="0" err="1"/>
              <a:t>rice_consumption</a:t>
            </a:r>
            <a:r>
              <a:rPr lang="en-US" sz="2000" dirty="0"/>
              <a:t>['co2_emission'].hist()</a:t>
            </a:r>
          </a:p>
          <a:p>
            <a:r>
              <a:rPr lang="en-US" sz="2000" dirty="0" err="1"/>
              <a:t>plt.show</a:t>
            </a:r>
            <a:r>
              <a:rPr lang="en-US" sz="2000" dirty="0"/>
              <a:t>()</a:t>
            </a:r>
          </a:p>
          <a:p>
            <a:endParaRPr lang="en-US" sz="2000" dirty="0"/>
          </a:p>
          <a:p>
            <a:r>
              <a:rPr lang="en-US" sz="2000" dirty="0"/>
              <a:t># Subset for </a:t>
            </a:r>
            <a:r>
              <a:rPr lang="en-US" sz="2000" dirty="0" err="1"/>
              <a:t>food_category</a:t>
            </a:r>
            <a:r>
              <a:rPr lang="en-US" sz="2000" dirty="0"/>
              <a:t> equals rice</a:t>
            </a:r>
          </a:p>
          <a:p>
            <a:r>
              <a:rPr lang="en-US" sz="2000" dirty="0" err="1"/>
              <a:t>rice_consumption</a:t>
            </a:r>
            <a:r>
              <a:rPr lang="en-US" sz="2000" dirty="0"/>
              <a:t> = </a:t>
            </a:r>
            <a:r>
              <a:rPr lang="en-US" sz="2000" dirty="0" err="1"/>
              <a:t>food_consumption</a:t>
            </a:r>
            <a:r>
              <a:rPr lang="en-US" sz="2000" dirty="0"/>
              <a:t>[</a:t>
            </a:r>
            <a:r>
              <a:rPr lang="en-US" sz="2000" dirty="0" err="1"/>
              <a:t>food_consumption</a:t>
            </a:r>
            <a:r>
              <a:rPr lang="en-US" sz="2000" dirty="0"/>
              <a:t>['</a:t>
            </a:r>
            <a:r>
              <a:rPr lang="en-US" sz="2000" dirty="0" err="1"/>
              <a:t>food_category</a:t>
            </a:r>
            <a:r>
              <a:rPr lang="en-US" sz="2000" dirty="0"/>
              <a:t>'] == 'rice']</a:t>
            </a:r>
          </a:p>
          <a:p>
            <a:endParaRPr lang="en-US" sz="2000" dirty="0"/>
          </a:p>
          <a:p>
            <a:r>
              <a:rPr lang="en-US" sz="2000" dirty="0"/>
              <a:t># Calculate mean and median of co2_emission with .</a:t>
            </a:r>
            <a:r>
              <a:rPr lang="en-US" sz="2000" dirty="0" err="1"/>
              <a:t>agg</a:t>
            </a:r>
            <a:r>
              <a:rPr lang="en-US" sz="2000" dirty="0"/>
              <a:t>()</a:t>
            </a:r>
          </a:p>
          <a:p>
            <a:r>
              <a:rPr lang="en-US" sz="2000" dirty="0"/>
              <a:t>print(</a:t>
            </a:r>
            <a:r>
              <a:rPr lang="en-US" sz="2000" dirty="0" err="1"/>
              <a:t>rice_consumption</a:t>
            </a:r>
            <a:r>
              <a:rPr lang="en-US" sz="2000" dirty="0"/>
              <a:t>['co2_emission'].</a:t>
            </a:r>
            <a:r>
              <a:rPr lang="en-US" sz="2000" dirty="0" err="1"/>
              <a:t>agg</a:t>
            </a:r>
            <a:r>
              <a:rPr lang="en-US" sz="2000" dirty="0"/>
              <a:t>(['mean', 'median']))</a:t>
            </a:r>
          </a:p>
        </p:txBody>
      </p:sp>
    </p:spTree>
    <p:extLst>
      <p:ext uri="{BB962C8B-B14F-4D97-AF65-F5344CB8AC3E}">
        <p14:creationId xmlns:p14="http://schemas.microsoft.com/office/powerpoint/2010/main" val="219955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2C9-98CB-43C8-3111-A4FEA847BDFB}"/>
              </a:ext>
            </a:extLst>
          </p:cNvPr>
          <p:cNvSpPr>
            <a:spLocks noGrp="1"/>
          </p:cNvSpPr>
          <p:nvPr>
            <p:ph type="title"/>
          </p:nvPr>
        </p:nvSpPr>
        <p:spPr/>
        <p:txBody>
          <a:bodyPr/>
          <a:lstStyle/>
          <a:p>
            <a:r>
              <a:rPr lang="en-US" dirty="0"/>
              <a:t>Measures of spread</a:t>
            </a:r>
          </a:p>
        </p:txBody>
      </p:sp>
      <p:sp>
        <p:nvSpPr>
          <p:cNvPr id="3" name="Content Placeholder 2">
            <a:extLst>
              <a:ext uri="{FF2B5EF4-FFF2-40B4-BE49-F238E27FC236}">
                <a16:creationId xmlns:a16="http://schemas.microsoft.com/office/drawing/2014/main" id="{C3A4736E-E9C4-FB10-F5E5-C81B21BC50DC}"/>
              </a:ext>
            </a:extLst>
          </p:cNvPr>
          <p:cNvSpPr>
            <a:spLocks noGrp="1"/>
          </p:cNvSpPr>
          <p:nvPr>
            <p:ph idx="1"/>
          </p:nvPr>
        </p:nvSpPr>
        <p:spPr>
          <a:xfrm>
            <a:off x="838200" y="1411557"/>
            <a:ext cx="10515600" cy="4351338"/>
          </a:xfrm>
        </p:spPr>
        <p:txBody>
          <a:bodyPr/>
          <a:lstStyle/>
          <a:p>
            <a:r>
              <a:rPr lang="en-US" dirty="0"/>
              <a:t>What is spread?</a:t>
            </a:r>
          </a:p>
          <a:p>
            <a:pPr lvl="1"/>
            <a:r>
              <a:rPr lang="en-US" dirty="0"/>
              <a:t>Spread is just what it sounds like - it describes how spread apart or close together the data points are. Just like measures of center, there are a few different measures of spread.</a:t>
            </a:r>
          </a:p>
          <a:p>
            <a:r>
              <a:rPr lang="en-US" dirty="0"/>
              <a:t>Variance - </a:t>
            </a:r>
            <a:r>
              <a:rPr lang="en-US" b="0" i="0" dirty="0">
                <a:solidFill>
                  <a:srgbClr val="05192D"/>
                </a:solidFill>
                <a:effectLst/>
                <a:latin typeface="Studio-Feixen-Sans"/>
              </a:rPr>
              <a:t>measures the average distance from each data point to the data's mean.</a:t>
            </a:r>
            <a:endParaRPr lang="en-US" dirty="0"/>
          </a:p>
        </p:txBody>
      </p:sp>
      <p:pic>
        <p:nvPicPr>
          <p:cNvPr id="5" name="Picture 4">
            <a:extLst>
              <a:ext uri="{FF2B5EF4-FFF2-40B4-BE49-F238E27FC236}">
                <a16:creationId xmlns:a16="http://schemas.microsoft.com/office/drawing/2014/main" id="{9BD2CBC0-2D5B-1387-87E5-91D33D26F664}"/>
              </a:ext>
            </a:extLst>
          </p:cNvPr>
          <p:cNvPicPr>
            <a:picLocks noChangeAspect="1"/>
          </p:cNvPicPr>
          <p:nvPr/>
        </p:nvPicPr>
        <p:blipFill>
          <a:blip r:embed="rId2"/>
          <a:stretch>
            <a:fillRect/>
          </a:stretch>
        </p:blipFill>
        <p:spPr>
          <a:xfrm>
            <a:off x="4830793" y="3707344"/>
            <a:ext cx="7019538" cy="3005673"/>
          </a:xfrm>
          <a:prstGeom prst="rect">
            <a:avLst/>
          </a:prstGeom>
        </p:spPr>
      </p:pic>
    </p:spTree>
    <p:extLst>
      <p:ext uri="{BB962C8B-B14F-4D97-AF65-F5344CB8AC3E}">
        <p14:creationId xmlns:p14="http://schemas.microsoft.com/office/powerpoint/2010/main" val="3970767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D952B-761F-8FF4-ACD3-9A1693D0013B}"/>
              </a:ext>
            </a:extLst>
          </p:cNvPr>
          <p:cNvPicPr>
            <a:picLocks noChangeAspect="1"/>
          </p:cNvPicPr>
          <p:nvPr/>
        </p:nvPicPr>
        <p:blipFill>
          <a:blip r:embed="rId2"/>
          <a:stretch>
            <a:fillRect/>
          </a:stretch>
        </p:blipFill>
        <p:spPr>
          <a:xfrm>
            <a:off x="160998" y="258246"/>
            <a:ext cx="6594046" cy="3170754"/>
          </a:xfrm>
          <a:prstGeom prst="rect">
            <a:avLst/>
          </a:prstGeom>
        </p:spPr>
      </p:pic>
      <p:pic>
        <p:nvPicPr>
          <p:cNvPr id="5" name="Picture 4">
            <a:extLst>
              <a:ext uri="{FF2B5EF4-FFF2-40B4-BE49-F238E27FC236}">
                <a16:creationId xmlns:a16="http://schemas.microsoft.com/office/drawing/2014/main" id="{ADE711E6-C0AA-EAF4-CE7B-311386C03E1C}"/>
              </a:ext>
            </a:extLst>
          </p:cNvPr>
          <p:cNvPicPr>
            <a:picLocks noChangeAspect="1"/>
          </p:cNvPicPr>
          <p:nvPr/>
        </p:nvPicPr>
        <p:blipFill>
          <a:blip r:embed="rId3"/>
          <a:stretch>
            <a:fillRect/>
          </a:stretch>
        </p:blipFill>
        <p:spPr>
          <a:xfrm>
            <a:off x="4376173" y="3221329"/>
            <a:ext cx="7815828" cy="3636671"/>
          </a:xfrm>
          <a:prstGeom prst="rect">
            <a:avLst/>
          </a:prstGeom>
        </p:spPr>
      </p:pic>
      <p:sp>
        <p:nvSpPr>
          <p:cNvPr id="7" name="TextBox 6">
            <a:extLst>
              <a:ext uri="{FF2B5EF4-FFF2-40B4-BE49-F238E27FC236}">
                <a16:creationId xmlns:a16="http://schemas.microsoft.com/office/drawing/2014/main" id="{E345F969-DA57-C9DF-44D6-9A1140EA3762}"/>
              </a:ext>
            </a:extLst>
          </p:cNvPr>
          <p:cNvSpPr txBox="1"/>
          <p:nvPr/>
        </p:nvSpPr>
        <p:spPr>
          <a:xfrm>
            <a:off x="97047" y="4543335"/>
            <a:ext cx="3802093" cy="1569660"/>
          </a:xfrm>
          <a:prstGeom prst="rect">
            <a:avLst/>
          </a:prstGeom>
          <a:noFill/>
        </p:spPr>
        <p:txBody>
          <a:bodyPr wrap="square">
            <a:spAutoFit/>
          </a:bodyPr>
          <a:lstStyle/>
          <a:p>
            <a:r>
              <a:rPr lang="en-US" sz="1600" dirty="0"/>
              <a:t>We can calculate the variance in one step using </a:t>
            </a:r>
            <a:r>
              <a:rPr lang="en-US" sz="1600" dirty="0" err="1"/>
              <a:t>np.var</a:t>
            </a:r>
            <a:r>
              <a:rPr lang="en-US" sz="1600" dirty="0"/>
              <a:t>, setting the </a:t>
            </a:r>
            <a:r>
              <a:rPr lang="en-US" sz="1600" dirty="0" err="1"/>
              <a:t>ddof</a:t>
            </a:r>
            <a:r>
              <a:rPr lang="en-US" sz="1600" dirty="0"/>
              <a:t> argument to 1. If we don't specify </a:t>
            </a:r>
            <a:r>
              <a:rPr lang="en-US" sz="1600" dirty="0" err="1"/>
              <a:t>ddof</a:t>
            </a:r>
            <a:r>
              <a:rPr lang="en-US" sz="1600" dirty="0"/>
              <a:t> equals 1, a slightly different formula is used to calculate variance that should only be used on a full population, not a sample.</a:t>
            </a:r>
          </a:p>
        </p:txBody>
      </p:sp>
    </p:spTree>
    <p:extLst>
      <p:ext uri="{BB962C8B-B14F-4D97-AF65-F5344CB8AC3E}">
        <p14:creationId xmlns:p14="http://schemas.microsoft.com/office/powerpoint/2010/main" val="227990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084F-3FBB-4E43-2532-757A3B2D9EA4}"/>
              </a:ext>
            </a:extLst>
          </p:cNvPr>
          <p:cNvSpPr>
            <a:spLocks noGrp="1"/>
          </p:cNvSpPr>
          <p:nvPr>
            <p:ph type="title"/>
          </p:nvPr>
        </p:nvSpPr>
        <p:spPr/>
        <p:txBody>
          <a:bodyPr/>
          <a:lstStyle/>
          <a:p>
            <a:r>
              <a:rPr lang="en-US" dirty="0"/>
              <a:t>What is statistics?</a:t>
            </a:r>
          </a:p>
        </p:txBody>
      </p:sp>
      <p:sp>
        <p:nvSpPr>
          <p:cNvPr id="3" name="Content Placeholder 2">
            <a:extLst>
              <a:ext uri="{FF2B5EF4-FFF2-40B4-BE49-F238E27FC236}">
                <a16:creationId xmlns:a16="http://schemas.microsoft.com/office/drawing/2014/main" id="{D76DE3E0-1F87-0D3F-2D52-2E1581325177}"/>
              </a:ext>
            </a:extLst>
          </p:cNvPr>
          <p:cNvSpPr>
            <a:spLocks noGrp="1"/>
          </p:cNvSpPr>
          <p:nvPr>
            <p:ph idx="1"/>
          </p:nvPr>
        </p:nvSpPr>
        <p:spPr/>
        <p:txBody>
          <a:bodyPr/>
          <a:lstStyle/>
          <a:p>
            <a:r>
              <a:rPr lang="en-US" dirty="0"/>
              <a:t>The field of statistics – the practice and study of collecting and analyzing data.</a:t>
            </a:r>
          </a:p>
          <a:p>
            <a:r>
              <a:rPr lang="en-US" dirty="0"/>
              <a:t>A summary statistics – a fact about or summary of some data.</a:t>
            </a:r>
          </a:p>
          <a:p>
            <a:r>
              <a:rPr lang="en-US" dirty="0"/>
              <a:t>What can statistics do?</a:t>
            </a:r>
          </a:p>
        </p:txBody>
      </p:sp>
      <p:pic>
        <p:nvPicPr>
          <p:cNvPr id="5" name="Picture 4">
            <a:extLst>
              <a:ext uri="{FF2B5EF4-FFF2-40B4-BE49-F238E27FC236}">
                <a16:creationId xmlns:a16="http://schemas.microsoft.com/office/drawing/2014/main" id="{BD975793-F20C-EF3A-0A28-946E18C4A09A}"/>
              </a:ext>
            </a:extLst>
          </p:cNvPr>
          <p:cNvPicPr>
            <a:picLocks noChangeAspect="1"/>
          </p:cNvPicPr>
          <p:nvPr/>
        </p:nvPicPr>
        <p:blipFill>
          <a:blip r:embed="rId2"/>
          <a:stretch>
            <a:fillRect/>
          </a:stretch>
        </p:blipFill>
        <p:spPr>
          <a:xfrm>
            <a:off x="1310720" y="3778229"/>
            <a:ext cx="9976466" cy="2284820"/>
          </a:xfrm>
          <a:prstGeom prst="rect">
            <a:avLst/>
          </a:prstGeom>
        </p:spPr>
      </p:pic>
    </p:spTree>
    <p:extLst>
      <p:ext uri="{BB962C8B-B14F-4D97-AF65-F5344CB8AC3E}">
        <p14:creationId xmlns:p14="http://schemas.microsoft.com/office/powerpoint/2010/main" val="446385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3E98-B723-8485-EF9E-94575EA2FDFB}"/>
              </a:ext>
            </a:extLst>
          </p:cNvPr>
          <p:cNvSpPr>
            <a:spLocks noGrp="1"/>
          </p:cNvSpPr>
          <p:nvPr>
            <p:ph type="title"/>
          </p:nvPr>
        </p:nvSpPr>
        <p:spPr/>
        <p:txBody>
          <a:bodyPr/>
          <a:lstStyle/>
          <a:p>
            <a:r>
              <a:rPr lang="en-US" dirty="0"/>
              <a:t>Standard deviation</a:t>
            </a:r>
          </a:p>
        </p:txBody>
      </p:sp>
      <p:sp>
        <p:nvSpPr>
          <p:cNvPr id="3" name="Content Placeholder 2">
            <a:extLst>
              <a:ext uri="{FF2B5EF4-FFF2-40B4-BE49-F238E27FC236}">
                <a16:creationId xmlns:a16="http://schemas.microsoft.com/office/drawing/2014/main" id="{A008B270-CB82-558E-32F6-5B4412373BE2}"/>
              </a:ext>
            </a:extLst>
          </p:cNvPr>
          <p:cNvSpPr>
            <a:spLocks noGrp="1"/>
          </p:cNvSpPr>
          <p:nvPr>
            <p:ph idx="1"/>
          </p:nvPr>
        </p:nvSpPr>
        <p:spPr>
          <a:xfrm>
            <a:off x="838200" y="1455488"/>
            <a:ext cx="10515600" cy="4351338"/>
          </a:xfrm>
        </p:spPr>
        <p:txBody>
          <a:bodyPr>
            <a:normAutofit/>
          </a:bodyPr>
          <a:lstStyle/>
          <a:p>
            <a:pPr algn="thaiDist"/>
            <a:r>
              <a:rPr lang="en-US" sz="2400" b="0" i="0" dirty="0">
                <a:solidFill>
                  <a:srgbClr val="05192D"/>
                </a:solidFill>
                <a:effectLst/>
                <a:latin typeface="Studio-Feixen-Sans"/>
              </a:rPr>
              <a:t>The standard deviation is another measure of spread, calculated by taking the square root of the variance. It can be calculated using </a:t>
            </a:r>
            <a:r>
              <a:rPr lang="en-US" sz="2400" b="0" i="0" dirty="0" err="1">
                <a:solidFill>
                  <a:srgbClr val="05192D"/>
                </a:solidFill>
                <a:effectLst/>
                <a:latin typeface="Studio-Feixen-Sans"/>
              </a:rPr>
              <a:t>np.std</a:t>
            </a:r>
            <a:r>
              <a:rPr lang="en-US" sz="2400" b="0" i="0" dirty="0">
                <a:solidFill>
                  <a:srgbClr val="05192D"/>
                </a:solidFill>
                <a:effectLst/>
                <a:latin typeface="Studio-Feixen-Sans"/>
              </a:rPr>
              <a:t>. Just like </a:t>
            </a:r>
            <a:r>
              <a:rPr lang="en-US" sz="2400" b="0" i="0" dirty="0" err="1">
                <a:solidFill>
                  <a:srgbClr val="05192D"/>
                </a:solidFill>
                <a:effectLst/>
                <a:latin typeface="Studio-Feixen-Sans"/>
              </a:rPr>
              <a:t>np.var</a:t>
            </a:r>
            <a:r>
              <a:rPr lang="en-US" sz="2400" b="0" i="0" dirty="0">
                <a:solidFill>
                  <a:srgbClr val="05192D"/>
                </a:solidFill>
                <a:effectLst/>
                <a:latin typeface="Studio-Feixen-Sans"/>
              </a:rPr>
              <a:t>, we need to set </a:t>
            </a:r>
            <a:r>
              <a:rPr lang="en-US" sz="2400" b="0" i="0" dirty="0" err="1">
                <a:solidFill>
                  <a:srgbClr val="05192D"/>
                </a:solidFill>
                <a:effectLst/>
                <a:latin typeface="Studio-Feixen-Sans"/>
              </a:rPr>
              <a:t>ddof</a:t>
            </a:r>
            <a:r>
              <a:rPr lang="en-US" sz="2400" b="0" i="0" dirty="0">
                <a:solidFill>
                  <a:srgbClr val="05192D"/>
                </a:solidFill>
                <a:effectLst/>
                <a:latin typeface="Studio-Feixen-Sans"/>
              </a:rPr>
              <a:t> to 1. The nice thing about standard deviation is that the units are usually easier to understand since they're not squared. It's easier to wrap your head around 4 and a half hours than 19.8 hours squared.</a:t>
            </a:r>
            <a:endParaRPr lang="en-US" sz="2400" dirty="0"/>
          </a:p>
        </p:txBody>
      </p:sp>
      <p:pic>
        <p:nvPicPr>
          <p:cNvPr id="5" name="Picture 4">
            <a:extLst>
              <a:ext uri="{FF2B5EF4-FFF2-40B4-BE49-F238E27FC236}">
                <a16:creationId xmlns:a16="http://schemas.microsoft.com/office/drawing/2014/main" id="{93FD7EF0-AAA9-6DDF-9733-3B6EF0DF3E81}"/>
              </a:ext>
            </a:extLst>
          </p:cNvPr>
          <p:cNvPicPr>
            <a:picLocks noChangeAspect="1"/>
          </p:cNvPicPr>
          <p:nvPr/>
        </p:nvPicPr>
        <p:blipFill>
          <a:blip r:embed="rId2"/>
          <a:stretch>
            <a:fillRect/>
          </a:stretch>
        </p:blipFill>
        <p:spPr>
          <a:xfrm>
            <a:off x="1917769" y="3631157"/>
            <a:ext cx="8908552" cy="3063505"/>
          </a:xfrm>
          <a:prstGeom prst="rect">
            <a:avLst/>
          </a:prstGeom>
        </p:spPr>
      </p:pic>
    </p:spTree>
    <p:extLst>
      <p:ext uri="{BB962C8B-B14F-4D97-AF65-F5344CB8AC3E}">
        <p14:creationId xmlns:p14="http://schemas.microsoft.com/office/powerpoint/2010/main" val="3156546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E4E9-99BF-4447-06FA-90930E2E7115}"/>
              </a:ext>
            </a:extLst>
          </p:cNvPr>
          <p:cNvSpPr>
            <a:spLocks noGrp="1"/>
          </p:cNvSpPr>
          <p:nvPr>
            <p:ph type="title"/>
          </p:nvPr>
        </p:nvSpPr>
        <p:spPr/>
        <p:txBody>
          <a:bodyPr/>
          <a:lstStyle/>
          <a:p>
            <a:r>
              <a:rPr lang="en-US" dirty="0"/>
              <a:t>Quantiles</a:t>
            </a:r>
          </a:p>
        </p:txBody>
      </p:sp>
      <p:sp>
        <p:nvSpPr>
          <p:cNvPr id="3" name="Content Placeholder 2">
            <a:extLst>
              <a:ext uri="{FF2B5EF4-FFF2-40B4-BE49-F238E27FC236}">
                <a16:creationId xmlns:a16="http://schemas.microsoft.com/office/drawing/2014/main" id="{055F9B8B-BE96-B7A3-1985-935B309FCF17}"/>
              </a:ext>
            </a:extLst>
          </p:cNvPr>
          <p:cNvSpPr>
            <a:spLocks noGrp="1"/>
          </p:cNvSpPr>
          <p:nvPr>
            <p:ph idx="1"/>
          </p:nvPr>
        </p:nvSpPr>
        <p:spPr/>
        <p:txBody>
          <a:bodyPr/>
          <a:lstStyle/>
          <a:p>
            <a:r>
              <a:rPr lang="en-US" dirty="0"/>
              <a:t>Quantiles, also called percentiles, split up the data into some number of equal parts. </a:t>
            </a:r>
          </a:p>
          <a:p>
            <a:r>
              <a:rPr lang="en-US" b="0" i="0" dirty="0">
                <a:solidFill>
                  <a:srgbClr val="05192D"/>
                </a:solidFill>
                <a:effectLst/>
                <a:latin typeface="Studio-Feixen-Sans"/>
              </a:rPr>
              <a:t>Here, we call </a:t>
            </a:r>
            <a:r>
              <a:rPr lang="en-US" b="0" i="0" dirty="0" err="1">
                <a:solidFill>
                  <a:srgbClr val="05192D"/>
                </a:solidFill>
                <a:effectLst/>
                <a:latin typeface="Studio-Feixen-Sans"/>
              </a:rPr>
              <a:t>np.quantile</a:t>
            </a:r>
            <a:r>
              <a:rPr lang="en-US" b="0" i="0" dirty="0">
                <a:solidFill>
                  <a:srgbClr val="05192D"/>
                </a:solidFill>
                <a:effectLst/>
                <a:latin typeface="Studio-Feixen-Sans"/>
              </a:rPr>
              <a:t>, passing in the column of interest, followed by point-5. This gives us 10.1 hours, so 50% of mammals in the dataset sleep less than 10.1 hours a day, and the other 50% sleep more than 10.1 hours, </a:t>
            </a:r>
            <a:r>
              <a:rPr lang="en-US" b="0" i="0" dirty="0">
                <a:solidFill>
                  <a:srgbClr val="05192D"/>
                </a:solidFill>
                <a:effectLst/>
                <a:highlight>
                  <a:srgbClr val="FFFF00"/>
                </a:highlight>
                <a:latin typeface="Studio-Feixen-Sans"/>
              </a:rPr>
              <a:t>so this is exactly the same as the median. </a:t>
            </a:r>
            <a:endParaRPr lang="en-US" dirty="0">
              <a:highlight>
                <a:srgbClr val="FFFF00"/>
              </a:highlight>
            </a:endParaRPr>
          </a:p>
        </p:txBody>
      </p:sp>
      <p:pic>
        <p:nvPicPr>
          <p:cNvPr id="5" name="Picture 4">
            <a:extLst>
              <a:ext uri="{FF2B5EF4-FFF2-40B4-BE49-F238E27FC236}">
                <a16:creationId xmlns:a16="http://schemas.microsoft.com/office/drawing/2014/main" id="{51D27A21-8E24-2BF4-D15F-20FC3FCEE5B2}"/>
              </a:ext>
            </a:extLst>
          </p:cNvPr>
          <p:cNvPicPr>
            <a:picLocks noChangeAspect="1"/>
          </p:cNvPicPr>
          <p:nvPr/>
        </p:nvPicPr>
        <p:blipFill>
          <a:blip r:embed="rId2"/>
          <a:stretch>
            <a:fillRect/>
          </a:stretch>
        </p:blipFill>
        <p:spPr>
          <a:xfrm>
            <a:off x="2045619" y="4627297"/>
            <a:ext cx="8100762" cy="1295512"/>
          </a:xfrm>
          <a:prstGeom prst="rect">
            <a:avLst/>
          </a:prstGeom>
        </p:spPr>
      </p:pic>
    </p:spTree>
    <p:extLst>
      <p:ext uri="{BB962C8B-B14F-4D97-AF65-F5344CB8AC3E}">
        <p14:creationId xmlns:p14="http://schemas.microsoft.com/office/powerpoint/2010/main" val="1552530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760D9-ABFF-7AFD-2FE0-A80B3C5E8B52}"/>
              </a:ext>
            </a:extLst>
          </p:cNvPr>
          <p:cNvSpPr>
            <a:spLocks noGrp="1"/>
          </p:cNvSpPr>
          <p:nvPr>
            <p:ph type="title"/>
          </p:nvPr>
        </p:nvSpPr>
        <p:spPr/>
        <p:txBody>
          <a:bodyPr/>
          <a:lstStyle/>
          <a:p>
            <a:r>
              <a:rPr lang="en-US" dirty="0"/>
              <a:t>Quartiles</a:t>
            </a:r>
          </a:p>
        </p:txBody>
      </p:sp>
      <p:sp>
        <p:nvSpPr>
          <p:cNvPr id="3" name="Content Placeholder 2">
            <a:extLst>
              <a:ext uri="{FF2B5EF4-FFF2-40B4-BE49-F238E27FC236}">
                <a16:creationId xmlns:a16="http://schemas.microsoft.com/office/drawing/2014/main" id="{840961E0-9651-797B-7A9F-85E6FB4209D7}"/>
              </a:ext>
            </a:extLst>
          </p:cNvPr>
          <p:cNvSpPr>
            <a:spLocks noGrp="1"/>
          </p:cNvSpPr>
          <p:nvPr>
            <p:ph idx="1"/>
          </p:nvPr>
        </p:nvSpPr>
        <p:spPr/>
        <p:txBody>
          <a:bodyPr>
            <a:normAutofit/>
          </a:bodyPr>
          <a:lstStyle/>
          <a:p>
            <a:pPr algn="thaiDist"/>
            <a:r>
              <a:rPr lang="en-US" sz="2400" b="0" i="0" dirty="0">
                <a:solidFill>
                  <a:srgbClr val="05192D"/>
                </a:solidFill>
                <a:effectLst/>
                <a:latin typeface="Studio-Feixen-Sans"/>
              </a:rPr>
              <a:t>We can also pass in a list of numbers to get multiple quantiles at once. Here, we split the data into 4 equal parts. These are also called quartiles. This means that 25% of the data is between 1.9 and 7.85, another 25% is between 7.85 and 10.10, and so on.</a:t>
            </a:r>
            <a:endParaRPr lang="en-US" sz="2400" dirty="0"/>
          </a:p>
        </p:txBody>
      </p:sp>
      <p:pic>
        <p:nvPicPr>
          <p:cNvPr id="5" name="Picture 4">
            <a:extLst>
              <a:ext uri="{FF2B5EF4-FFF2-40B4-BE49-F238E27FC236}">
                <a16:creationId xmlns:a16="http://schemas.microsoft.com/office/drawing/2014/main" id="{76807816-7CCB-2E09-5BDD-EAAA913E7D0D}"/>
              </a:ext>
            </a:extLst>
          </p:cNvPr>
          <p:cNvPicPr>
            <a:picLocks noChangeAspect="1"/>
          </p:cNvPicPr>
          <p:nvPr/>
        </p:nvPicPr>
        <p:blipFill>
          <a:blip r:embed="rId2"/>
          <a:stretch>
            <a:fillRect/>
          </a:stretch>
        </p:blipFill>
        <p:spPr>
          <a:xfrm>
            <a:off x="1365306" y="3429000"/>
            <a:ext cx="9461387" cy="2666594"/>
          </a:xfrm>
          <a:prstGeom prst="rect">
            <a:avLst/>
          </a:prstGeom>
        </p:spPr>
      </p:pic>
    </p:spTree>
    <p:extLst>
      <p:ext uri="{BB962C8B-B14F-4D97-AF65-F5344CB8AC3E}">
        <p14:creationId xmlns:p14="http://schemas.microsoft.com/office/powerpoint/2010/main" val="3582924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02E1A-8566-D25F-3570-F854C814133C}"/>
              </a:ext>
            </a:extLst>
          </p:cNvPr>
          <p:cNvPicPr>
            <a:picLocks noChangeAspect="1"/>
          </p:cNvPicPr>
          <p:nvPr/>
        </p:nvPicPr>
        <p:blipFill>
          <a:blip r:embed="rId2"/>
          <a:stretch>
            <a:fillRect/>
          </a:stretch>
        </p:blipFill>
        <p:spPr>
          <a:xfrm>
            <a:off x="1599810" y="1283784"/>
            <a:ext cx="8992379" cy="4290432"/>
          </a:xfrm>
          <a:prstGeom prst="rect">
            <a:avLst/>
          </a:prstGeom>
        </p:spPr>
      </p:pic>
      <p:sp>
        <p:nvSpPr>
          <p:cNvPr id="2" name="Rectangle 1">
            <a:extLst>
              <a:ext uri="{FF2B5EF4-FFF2-40B4-BE49-F238E27FC236}">
                <a16:creationId xmlns:a16="http://schemas.microsoft.com/office/drawing/2014/main" id="{CE118B37-DF75-2E89-C86E-B58CAE25C3AA}"/>
              </a:ext>
            </a:extLst>
          </p:cNvPr>
          <p:cNvSpPr/>
          <p:nvPr/>
        </p:nvSpPr>
        <p:spPr>
          <a:xfrm>
            <a:off x="681070" y="3619763"/>
            <a:ext cx="756745" cy="14756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8CBAB0C-2B21-99C8-F8B2-A29B95D45CBA}"/>
              </a:ext>
            </a:extLst>
          </p:cNvPr>
          <p:cNvCxnSpPr>
            <a:stCxn id="2" idx="0"/>
          </p:cNvCxnSpPr>
          <p:nvPr/>
        </p:nvCxnSpPr>
        <p:spPr>
          <a:xfrm flipV="1">
            <a:off x="1059443" y="2932386"/>
            <a:ext cx="6306" cy="687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6C6821-E366-C73A-F81C-2428DF1EB085}"/>
              </a:ext>
            </a:extLst>
          </p:cNvPr>
          <p:cNvCxnSpPr>
            <a:stCxn id="2" idx="2"/>
          </p:cNvCxnSpPr>
          <p:nvPr/>
        </p:nvCxnSpPr>
        <p:spPr>
          <a:xfrm>
            <a:off x="1059443" y="5095415"/>
            <a:ext cx="0" cy="478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351FDB-CE8C-3FA2-7A76-8D86E5CC1188}"/>
              </a:ext>
            </a:extLst>
          </p:cNvPr>
          <p:cNvCxnSpPr>
            <a:cxnSpLocks/>
          </p:cNvCxnSpPr>
          <p:nvPr/>
        </p:nvCxnSpPr>
        <p:spPr>
          <a:xfrm>
            <a:off x="996381" y="2932386"/>
            <a:ext cx="151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1C6D6E-B4CC-04DE-728F-FDD5F7DC09D6}"/>
              </a:ext>
            </a:extLst>
          </p:cNvPr>
          <p:cNvCxnSpPr>
            <a:cxnSpLocks/>
          </p:cNvCxnSpPr>
          <p:nvPr/>
        </p:nvCxnSpPr>
        <p:spPr>
          <a:xfrm>
            <a:off x="983768" y="5543736"/>
            <a:ext cx="151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A5A242-73CD-769A-D0A3-F1F39A8CC65A}"/>
              </a:ext>
            </a:extLst>
          </p:cNvPr>
          <p:cNvCxnSpPr>
            <a:cxnSpLocks/>
          </p:cNvCxnSpPr>
          <p:nvPr/>
        </p:nvCxnSpPr>
        <p:spPr>
          <a:xfrm>
            <a:off x="687376" y="4490720"/>
            <a:ext cx="744133"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097D193-A0B7-5F48-301E-F63E536C7301}"/>
              </a:ext>
            </a:extLst>
          </p:cNvPr>
          <p:cNvSpPr txBox="1"/>
          <p:nvPr/>
        </p:nvSpPr>
        <p:spPr>
          <a:xfrm>
            <a:off x="64349" y="3429000"/>
            <a:ext cx="535724" cy="369332"/>
          </a:xfrm>
          <a:prstGeom prst="rect">
            <a:avLst/>
          </a:prstGeom>
          <a:noFill/>
        </p:spPr>
        <p:txBody>
          <a:bodyPr wrap="none" rtlCol="0">
            <a:spAutoFit/>
          </a:bodyPr>
          <a:lstStyle/>
          <a:p>
            <a:r>
              <a:rPr lang="en-US" dirty="0"/>
              <a:t>400</a:t>
            </a:r>
          </a:p>
        </p:txBody>
      </p:sp>
      <p:sp>
        <p:nvSpPr>
          <p:cNvPr id="17" name="TextBox 16">
            <a:extLst>
              <a:ext uri="{FF2B5EF4-FFF2-40B4-BE49-F238E27FC236}">
                <a16:creationId xmlns:a16="http://schemas.microsoft.com/office/drawing/2014/main" id="{D438AB03-18D9-8B8F-7497-9A7347B307E8}"/>
              </a:ext>
            </a:extLst>
          </p:cNvPr>
          <p:cNvSpPr txBox="1"/>
          <p:nvPr/>
        </p:nvSpPr>
        <p:spPr>
          <a:xfrm>
            <a:off x="64349" y="4306054"/>
            <a:ext cx="535724" cy="369332"/>
          </a:xfrm>
          <a:prstGeom prst="rect">
            <a:avLst/>
          </a:prstGeom>
          <a:noFill/>
        </p:spPr>
        <p:txBody>
          <a:bodyPr wrap="none" rtlCol="0">
            <a:spAutoFit/>
          </a:bodyPr>
          <a:lstStyle/>
          <a:p>
            <a:r>
              <a:rPr lang="en-US" dirty="0"/>
              <a:t>350</a:t>
            </a:r>
          </a:p>
        </p:txBody>
      </p:sp>
      <p:sp>
        <p:nvSpPr>
          <p:cNvPr id="18" name="TextBox 17">
            <a:extLst>
              <a:ext uri="{FF2B5EF4-FFF2-40B4-BE49-F238E27FC236}">
                <a16:creationId xmlns:a16="http://schemas.microsoft.com/office/drawing/2014/main" id="{F2390102-519D-D97E-FDD3-BDAA21087DBE}"/>
              </a:ext>
            </a:extLst>
          </p:cNvPr>
          <p:cNvSpPr txBox="1"/>
          <p:nvPr/>
        </p:nvSpPr>
        <p:spPr>
          <a:xfrm>
            <a:off x="64349" y="4813776"/>
            <a:ext cx="535724" cy="369332"/>
          </a:xfrm>
          <a:prstGeom prst="rect">
            <a:avLst/>
          </a:prstGeom>
          <a:noFill/>
        </p:spPr>
        <p:txBody>
          <a:bodyPr wrap="none" rtlCol="0">
            <a:spAutoFit/>
          </a:bodyPr>
          <a:lstStyle/>
          <a:p>
            <a:r>
              <a:rPr lang="en-US" dirty="0"/>
              <a:t>300</a:t>
            </a:r>
          </a:p>
        </p:txBody>
      </p:sp>
      <p:sp>
        <p:nvSpPr>
          <p:cNvPr id="19" name="TextBox 18">
            <a:extLst>
              <a:ext uri="{FF2B5EF4-FFF2-40B4-BE49-F238E27FC236}">
                <a16:creationId xmlns:a16="http://schemas.microsoft.com/office/drawing/2014/main" id="{300682C3-4DB2-D78E-C383-D5B2A959D8C3}"/>
              </a:ext>
            </a:extLst>
          </p:cNvPr>
          <p:cNvSpPr txBox="1"/>
          <p:nvPr/>
        </p:nvSpPr>
        <p:spPr>
          <a:xfrm>
            <a:off x="831740" y="5574216"/>
            <a:ext cx="535724" cy="369332"/>
          </a:xfrm>
          <a:prstGeom prst="rect">
            <a:avLst/>
          </a:prstGeom>
          <a:noFill/>
        </p:spPr>
        <p:txBody>
          <a:bodyPr wrap="none" rtlCol="0">
            <a:spAutoFit/>
          </a:bodyPr>
          <a:lstStyle/>
          <a:p>
            <a:r>
              <a:rPr lang="en-US" dirty="0"/>
              <a:t>275</a:t>
            </a:r>
          </a:p>
        </p:txBody>
      </p:sp>
      <p:sp>
        <p:nvSpPr>
          <p:cNvPr id="21" name="TextBox 20">
            <a:extLst>
              <a:ext uri="{FF2B5EF4-FFF2-40B4-BE49-F238E27FC236}">
                <a16:creationId xmlns:a16="http://schemas.microsoft.com/office/drawing/2014/main" id="{51710D4E-8A62-A22A-8480-DFBF53367667}"/>
              </a:ext>
            </a:extLst>
          </p:cNvPr>
          <p:cNvSpPr txBox="1"/>
          <p:nvPr/>
        </p:nvSpPr>
        <p:spPr>
          <a:xfrm>
            <a:off x="791580" y="2563053"/>
            <a:ext cx="535724" cy="369332"/>
          </a:xfrm>
          <a:prstGeom prst="rect">
            <a:avLst/>
          </a:prstGeom>
          <a:noFill/>
        </p:spPr>
        <p:txBody>
          <a:bodyPr wrap="none" rtlCol="0">
            <a:spAutoFit/>
          </a:bodyPr>
          <a:lstStyle/>
          <a:p>
            <a:r>
              <a:rPr lang="en-US" dirty="0"/>
              <a:t>600</a:t>
            </a:r>
          </a:p>
        </p:txBody>
      </p:sp>
      <p:sp>
        <p:nvSpPr>
          <p:cNvPr id="22" name="TextBox 21">
            <a:extLst>
              <a:ext uri="{FF2B5EF4-FFF2-40B4-BE49-F238E27FC236}">
                <a16:creationId xmlns:a16="http://schemas.microsoft.com/office/drawing/2014/main" id="{F8475F97-4E04-4B54-B4AB-B5A7EB811324}"/>
              </a:ext>
            </a:extLst>
          </p:cNvPr>
          <p:cNvSpPr txBox="1"/>
          <p:nvPr/>
        </p:nvSpPr>
        <p:spPr>
          <a:xfrm>
            <a:off x="1669177" y="5183108"/>
            <a:ext cx="4758715" cy="1477328"/>
          </a:xfrm>
          <a:prstGeom prst="rect">
            <a:avLst/>
          </a:prstGeom>
          <a:noFill/>
        </p:spPr>
        <p:txBody>
          <a:bodyPr wrap="square" rtlCol="0">
            <a:spAutoFit/>
          </a:bodyPr>
          <a:lstStyle/>
          <a:p>
            <a:r>
              <a:rPr lang="en-US" dirty="0"/>
              <a:t>For example, out of 100 students</a:t>
            </a:r>
          </a:p>
          <a:p>
            <a:r>
              <a:rPr lang="en-US" dirty="0"/>
              <a:t>25% earns less than 300 baht</a:t>
            </a:r>
          </a:p>
          <a:p>
            <a:r>
              <a:rPr lang="en-US" dirty="0"/>
              <a:t>25% between 300 – 350 baht</a:t>
            </a:r>
          </a:p>
          <a:p>
            <a:r>
              <a:rPr lang="en-US" dirty="0"/>
              <a:t>50% earns less than 350 baht</a:t>
            </a:r>
          </a:p>
          <a:p>
            <a:r>
              <a:rPr lang="en-US" dirty="0"/>
              <a:t>The median is 350 baht.</a:t>
            </a:r>
          </a:p>
        </p:txBody>
      </p:sp>
      <p:cxnSp>
        <p:nvCxnSpPr>
          <p:cNvPr id="23" name="Straight Connector 22">
            <a:extLst>
              <a:ext uri="{FF2B5EF4-FFF2-40B4-BE49-F238E27FC236}">
                <a16:creationId xmlns:a16="http://schemas.microsoft.com/office/drawing/2014/main" id="{B2ECAAEF-25F0-39E7-3886-668AFF9B0E83}"/>
              </a:ext>
            </a:extLst>
          </p:cNvPr>
          <p:cNvCxnSpPr>
            <a:cxnSpLocks/>
          </p:cNvCxnSpPr>
          <p:nvPr/>
        </p:nvCxnSpPr>
        <p:spPr>
          <a:xfrm>
            <a:off x="441434" y="3142243"/>
            <a:ext cx="128016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52C5D1C-2BCA-D98A-5CE1-3842FBCA5DAF}"/>
              </a:ext>
            </a:extLst>
          </p:cNvPr>
          <p:cNvCxnSpPr>
            <a:cxnSpLocks/>
          </p:cNvCxnSpPr>
          <p:nvPr/>
        </p:nvCxnSpPr>
        <p:spPr>
          <a:xfrm>
            <a:off x="389017" y="6378378"/>
            <a:ext cx="128016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08938B-39E0-5D7D-9CEE-F95FA504F940}"/>
              </a:ext>
            </a:extLst>
          </p:cNvPr>
          <p:cNvSpPr txBox="1"/>
          <p:nvPr/>
        </p:nvSpPr>
        <p:spPr>
          <a:xfrm>
            <a:off x="1803879" y="2957577"/>
            <a:ext cx="2637260" cy="369332"/>
          </a:xfrm>
          <a:prstGeom prst="rect">
            <a:avLst/>
          </a:prstGeom>
          <a:noFill/>
        </p:spPr>
        <p:txBody>
          <a:bodyPr wrap="none" rtlCol="0">
            <a:spAutoFit/>
          </a:bodyPr>
          <a:lstStyle/>
          <a:p>
            <a:r>
              <a:rPr lang="en-US" dirty="0"/>
              <a:t>(IQR (400-300) * 1.5) + Q3</a:t>
            </a:r>
          </a:p>
        </p:txBody>
      </p:sp>
      <p:sp>
        <p:nvSpPr>
          <p:cNvPr id="28" name="TextBox 27">
            <a:extLst>
              <a:ext uri="{FF2B5EF4-FFF2-40B4-BE49-F238E27FC236}">
                <a16:creationId xmlns:a16="http://schemas.microsoft.com/office/drawing/2014/main" id="{3098C4EB-EFD2-D711-9FF3-8BAE2D0050A7}"/>
              </a:ext>
            </a:extLst>
          </p:cNvPr>
          <p:cNvSpPr txBox="1"/>
          <p:nvPr/>
        </p:nvSpPr>
        <p:spPr>
          <a:xfrm>
            <a:off x="109781" y="2842253"/>
            <a:ext cx="535724" cy="369332"/>
          </a:xfrm>
          <a:prstGeom prst="rect">
            <a:avLst/>
          </a:prstGeom>
          <a:noFill/>
        </p:spPr>
        <p:txBody>
          <a:bodyPr wrap="none" rtlCol="0">
            <a:spAutoFit/>
          </a:bodyPr>
          <a:lstStyle/>
          <a:p>
            <a:r>
              <a:rPr lang="en-US" dirty="0"/>
              <a:t>550</a:t>
            </a:r>
          </a:p>
        </p:txBody>
      </p:sp>
      <p:sp>
        <p:nvSpPr>
          <p:cNvPr id="29" name="TextBox 28">
            <a:extLst>
              <a:ext uri="{FF2B5EF4-FFF2-40B4-BE49-F238E27FC236}">
                <a16:creationId xmlns:a16="http://schemas.microsoft.com/office/drawing/2014/main" id="{9AE64794-E13C-112A-958B-0696DB4E4AAA}"/>
              </a:ext>
            </a:extLst>
          </p:cNvPr>
          <p:cNvSpPr txBox="1"/>
          <p:nvPr/>
        </p:nvSpPr>
        <p:spPr>
          <a:xfrm>
            <a:off x="57161" y="6370792"/>
            <a:ext cx="535724" cy="369332"/>
          </a:xfrm>
          <a:prstGeom prst="rect">
            <a:avLst/>
          </a:prstGeom>
          <a:noFill/>
        </p:spPr>
        <p:txBody>
          <a:bodyPr wrap="none" rtlCol="0">
            <a:spAutoFit/>
          </a:bodyPr>
          <a:lstStyle/>
          <a:p>
            <a:r>
              <a:rPr lang="en-US" dirty="0"/>
              <a:t>150</a:t>
            </a:r>
          </a:p>
        </p:txBody>
      </p:sp>
    </p:spTree>
    <p:extLst>
      <p:ext uri="{BB962C8B-B14F-4D97-AF65-F5344CB8AC3E}">
        <p14:creationId xmlns:p14="http://schemas.microsoft.com/office/powerpoint/2010/main" val="305848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2BD9-EA82-83C3-0FB0-36EF9F1F8BFA}"/>
              </a:ext>
            </a:extLst>
          </p:cNvPr>
          <p:cNvSpPr>
            <a:spLocks noGrp="1"/>
          </p:cNvSpPr>
          <p:nvPr>
            <p:ph type="title"/>
          </p:nvPr>
        </p:nvSpPr>
        <p:spPr/>
        <p:txBody>
          <a:bodyPr/>
          <a:lstStyle/>
          <a:p>
            <a:r>
              <a:rPr lang="en-US" dirty="0"/>
              <a:t>Quantiles using </a:t>
            </a:r>
            <a:r>
              <a:rPr lang="en-US" dirty="0" err="1"/>
              <a:t>np.linspace</a:t>
            </a:r>
            <a:r>
              <a:rPr lang="en-US" dirty="0"/>
              <a:t>()</a:t>
            </a:r>
          </a:p>
        </p:txBody>
      </p:sp>
      <p:pic>
        <p:nvPicPr>
          <p:cNvPr id="7" name="Content Placeholder 6">
            <a:extLst>
              <a:ext uri="{FF2B5EF4-FFF2-40B4-BE49-F238E27FC236}">
                <a16:creationId xmlns:a16="http://schemas.microsoft.com/office/drawing/2014/main" id="{E957A6E5-F264-3DD7-8600-84A83161E280}"/>
              </a:ext>
            </a:extLst>
          </p:cNvPr>
          <p:cNvPicPr>
            <a:picLocks noGrp="1" noChangeAspect="1"/>
          </p:cNvPicPr>
          <p:nvPr>
            <p:ph idx="1"/>
          </p:nvPr>
        </p:nvPicPr>
        <p:blipFill>
          <a:blip r:embed="rId2"/>
          <a:stretch>
            <a:fillRect/>
          </a:stretch>
        </p:blipFill>
        <p:spPr>
          <a:xfrm>
            <a:off x="1626482" y="2214249"/>
            <a:ext cx="8939035" cy="3574090"/>
          </a:xfrm>
        </p:spPr>
      </p:pic>
    </p:spTree>
    <p:extLst>
      <p:ext uri="{BB962C8B-B14F-4D97-AF65-F5344CB8AC3E}">
        <p14:creationId xmlns:p14="http://schemas.microsoft.com/office/powerpoint/2010/main" val="2338543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958B3-815E-19B3-0A9C-482BE76E7454}"/>
              </a:ext>
            </a:extLst>
          </p:cNvPr>
          <p:cNvPicPr>
            <a:picLocks noChangeAspect="1"/>
          </p:cNvPicPr>
          <p:nvPr/>
        </p:nvPicPr>
        <p:blipFill>
          <a:blip r:embed="rId2"/>
          <a:stretch>
            <a:fillRect/>
          </a:stretch>
        </p:blipFill>
        <p:spPr>
          <a:xfrm>
            <a:off x="1637913" y="259350"/>
            <a:ext cx="8916173" cy="3734124"/>
          </a:xfrm>
          <a:prstGeom prst="rect">
            <a:avLst/>
          </a:prstGeom>
        </p:spPr>
      </p:pic>
      <p:pic>
        <p:nvPicPr>
          <p:cNvPr id="5" name="Picture 4">
            <a:extLst>
              <a:ext uri="{FF2B5EF4-FFF2-40B4-BE49-F238E27FC236}">
                <a16:creationId xmlns:a16="http://schemas.microsoft.com/office/drawing/2014/main" id="{801CFEA4-017A-4725-B13D-FE55FE17736D}"/>
              </a:ext>
            </a:extLst>
          </p:cNvPr>
          <p:cNvPicPr>
            <a:picLocks noChangeAspect="1"/>
          </p:cNvPicPr>
          <p:nvPr/>
        </p:nvPicPr>
        <p:blipFill>
          <a:blip r:embed="rId3"/>
          <a:stretch>
            <a:fillRect/>
          </a:stretch>
        </p:blipFill>
        <p:spPr>
          <a:xfrm>
            <a:off x="1637913" y="4327693"/>
            <a:ext cx="8870449" cy="2270957"/>
          </a:xfrm>
          <a:prstGeom prst="rect">
            <a:avLst/>
          </a:prstGeom>
        </p:spPr>
      </p:pic>
      <p:sp>
        <p:nvSpPr>
          <p:cNvPr id="2" name="Rectangle 1">
            <a:extLst>
              <a:ext uri="{FF2B5EF4-FFF2-40B4-BE49-F238E27FC236}">
                <a16:creationId xmlns:a16="http://schemas.microsoft.com/office/drawing/2014/main" id="{6AB51439-3CFF-5EBF-1A34-B41EA86F7EAB}"/>
              </a:ext>
            </a:extLst>
          </p:cNvPr>
          <p:cNvSpPr/>
          <p:nvPr/>
        </p:nvSpPr>
        <p:spPr>
          <a:xfrm>
            <a:off x="9118775" y="3587017"/>
            <a:ext cx="756745" cy="14756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F742D6F-58EB-7197-C7FB-5B12F2A8B153}"/>
              </a:ext>
            </a:extLst>
          </p:cNvPr>
          <p:cNvCxnSpPr>
            <a:stCxn id="2" idx="0"/>
          </p:cNvCxnSpPr>
          <p:nvPr/>
        </p:nvCxnSpPr>
        <p:spPr>
          <a:xfrm flipV="1">
            <a:off x="9497148" y="2899640"/>
            <a:ext cx="6306" cy="687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1F16C3F-577B-4F70-B1CE-DDDEB7ACBE85}"/>
              </a:ext>
            </a:extLst>
          </p:cNvPr>
          <p:cNvCxnSpPr>
            <a:stCxn id="2" idx="2"/>
          </p:cNvCxnSpPr>
          <p:nvPr/>
        </p:nvCxnSpPr>
        <p:spPr>
          <a:xfrm>
            <a:off x="9497148" y="5062669"/>
            <a:ext cx="0" cy="478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F758F48-E6FE-7B69-5390-05EA68D82DDB}"/>
              </a:ext>
            </a:extLst>
          </p:cNvPr>
          <p:cNvCxnSpPr>
            <a:cxnSpLocks/>
          </p:cNvCxnSpPr>
          <p:nvPr/>
        </p:nvCxnSpPr>
        <p:spPr>
          <a:xfrm>
            <a:off x="9434086" y="2899640"/>
            <a:ext cx="151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2EDFEC-EAD4-74E6-FEB0-5A9C5040E529}"/>
              </a:ext>
            </a:extLst>
          </p:cNvPr>
          <p:cNvCxnSpPr>
            <a:cxnSpLocks/>
          </p:cNvCxnSpPr>
          <p:nvPr/>
        </p:nvCxnSpPr>
        <p:spPr>
          <a:xfrm>
            <a:off x="9421473" y="5510990"/>
            <a:ext cx="151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98D1788-1D27-9F0C-A587-A5B9F26D3257}"/>
              </a:ext>
            </a:extLst>
          </p:cNvPr>
          <p:cNvCxnSpPr>
            <a:cxnSpLocks/>
          </p:cNvCxnSpPr>
          <p:nvPr/>
        </p:nvCxnSpPr>
        <p:spPr>
          <a:xfrm>
            <a:off x="9125081" y="4457974"/>
            <a:ext cx="744133"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7CDEF5-6D23-62C3-132A-DFE78DD3377A}"/>
              </a:ext>
            </a:extLst>
          </p:cNvPr>
          <p:cNvSpPr txBox="1"/>
          <p:nvPr/>
        </p:nvSpPr>
        <p:spPr>
          <a:xfrm>
            <a:off x="8526472" y="3444713"/>
            <a:ext cx="535724" cy="369332"/>
          </a:xfrm>
          <a:prstGeom prst="rect">
            <a:avLst/>
          </a:prstGeom>
          <a:noFill/>
        </p:spPr>
        <p:txBody>
          <a:bodyPr wrap="none" rtlCol="0">
            <a:spAutoFit/>
          </a:bodyPr>
          <a:lstStyle/>
          <a:p>
            <a:r>
              <a:rPr lang="en-US" dirty="0">
                <a:solidFill>
                  <a:srgbClr val="FFFF00"/>
                </a:solidFill>
              </a:rPr>
              <a:t>400</a:t>
            </a:r>
          </a:p>
        </p:txBody>
      </p:sp>
      <p:sp>
        <p:nvSpPr>
          <p:cNvPr id="11" name="TextBox 10">
            <a:extLst>
              <a:ext uri="{FF2B5EF4-FFF2-40B4-BE49-F238E27FC236}">
                <a16:creationId xmlns:a16="http://schemas.microsoft.com/office/drawing/2014/main" id="{6952D65D-D06E-27DA-C3B9-9EE329ACFFCD}"/>
              </a:ext>
            </a:extLst>
          </p:cNvPr>
          <p:cNvSpPr txBox="1"/>
          <p:nvPr/>
        </p:nvSpPr>
        <p:spPr>
          <a:xfrm>
            <a:off x="8502054" y="4273308"/>
            <a:ext cx="535724" cy="369332"/>
          </a:xfrm>
          <a:prstGeom prst="rect">
            <a:avLst/>
          </a:prstGeom>
          <a:noFill/>
        </p:spPr>
        <p:txBody>
          <a:bodyPr wrap="none" rtlCol="0">
            <a:spAutoFit/>
          </a:bodyPr>
          <a:lstStyle/>
          <a:p>
            <a:r>
              <a:rPr lang="en-US" dirty="0"/>
              <a:t>350</a:t>
            </a:r>
          </a:p>
        </p:txBody>
      </p:sp>
      <p:sp>
        <p:nvSpPr>
          <p:cNvPr id="12" name="TextBox 11">
            <a:extLst>
              <a:ext uri="{FF2B5EF4-FFF2-40B4-BE49-F238E27FC236}">
                <a16:creationId xmlns:a16="http://schemas.microsoft.com/office/drawing/2014/main" id="{CC8C9EF9-8C1C-9A1B-967B-7A69F9AA72D2}"/>
              </a:ext>
            </a:extLst>
          </p:cNvPr>
          <p:cNvSpPr txBox="1"/>
          <p:nvPr/>
        </p:nvSpPr>
        <p:spPr>
          <a:xfrm>
            <a:off x="8502054" y="4781030"/>
            <a:ext cx="535724" cy="369332"/>
          </a:xfrm>
          <a:prstGeom prst="rect">
            <a:avLst/>
          </a:prstGeom>
          <a:noFill/>
        </p:spPr>
        <p:txBody>
          <a:bodyPr wrap="none" rtlCol="0">
            <a:spAutoFit/>
          </a:bodyPr>
          <a:lstStyle/>
          <a:p>
            <a:r>
              <a:rPr lang="en-US" dirty="0"/>
              <a:t>300</a:t>
            </a:r>
          </a:p>
        </p:txBody>
      </p:sp>
      <p:sp>
        <p:nvSpPr>
          <p:cNvPr id="13" name="TextBox 12">
            <a:extLst>
              <a:ext uri="{FF2B5EF4-FFF2-40B4-BE49-F238E27FC236}">
                <a16:creationId xmlns:a16="http://schemas.microsoft.com/office/drawing/2014/main" id="{35D93F4F-65E5-35B0-FB32-000CFEBA7C85}"/>
              </a:ext>
            </a:extLst>
          </p:cNvPr>
          <p:cNvSpPr txBox="1"/>
          <p:nvPr/>
        </p:nvSpPr>
        <p:spPr>
          <a:xfrm>
            <a:off x="9269445" y="5541470"/>
            <a:ext cx="535724" cy="369332"/>
          </a:xfrm>
          <a:prstGeom prst="rect">
            <a:avLst/>
          </a:prstGeom>
          <a:noFill/>
        </p:spPr>
        <p:txBody>
          <a:bodyPr wrap="none" rtlCol="0">
            <a:spAutoFit/>
          </a:bodyPr>
          <a:lstStyle/>
          <a:p>
            <a:r>
              <a:rPr lang="en-US" dirty="0"/>
              <a:t>275</a:t>
            </a:r>
          </a:p>
        </p:txBody>
      </p:sp>
      <p:sp>
        <p:nvSpPr>
          <p:cNvPr id="14" name="TextBox 13">
            <a:extLst>
              <a:ext uri="{FF2B5EF4-FFF2-40B4-BE49-F238E27FC236}">
                <a16:creationId xmlns:a16="http://schemas.microsoft.com/office/drawing/2014/main" id="{1E86E1BA-2577-2BF5-DFD0-D41EF0DC1F26}"/>
              </a:ext>
            </a:extLst>
          </p:cNvPr>
          <p:cNvSpPr txBox="1"/>
          <p:nvPr/>
        </p:nvSpPr>
        <p:spPr>
          <a:xfrm>
            <a:off x="9229285" y="2530307"/>
            <a:ext cx="535724" cy="369332"/>
          </a:xfrm>
          <a:prstGeom prst="rect">
            <a:avLst/>
          </a:prstGeom>
          <a:noFill/>
        </p:spPr>
        <p:txBody>
          <a:bodyPr wrap="none" rtlCol="0">
            <a:spAutoFit/>
          </a:bodyPr>
          <a:lstStyle/>
          <a:p>
            <a:r>
              <a:rPr lang="en-US" dirty="0"/>
              <a:t>600</a:t>
            </a:r>
          </a:p>
        </p:txBody>
      </p:sp>
      <p:cxnSp>
        <p:nvCxnSpPr>
          <p:cNvPr id="15" name="Straight Connector 14">
            <a:extLst>
              <a:ext uri="{FF2B5EF4-FFF2-40B4-BE49-F238E27FC236}">
                <a16:creationId xmlns:a16="http://schemas.microsoft.com/office/drawing/2014/main" id="{98B6DCD5-8728-CBF8-D8A4-D9F3055B3BF9}"/>
              </a:ext>
            </a:extLst>
          </p:cNvPr>
          <p:cNvCxnSpPr>
            <a:cxnSpLocks/>
          </p:cNvCxnSpPr>
          <p:nvPr/>
        </p:nvCxnSpPr>
        <p:spPr>
          <a:xfrm>
            <a:off x="8879139" y="3109497"/>
            <a:ext cx="128016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F32A66-F14A-F7AF-125D-6D57606C3349}"/>
              </a:ext>
            </a:extLst>
          </p:cNvPr>
          <p:cNvCxnSpPr>
            <a:cxnSpLocks/>
          </p:cNvCxnSpPr>
          <p:nvPr/>
        </p:nvCxnSpPr>
        <p:spPr>
          <a:xfrm>
            <a:off x="8826722" y="6345632"/>
            <a:ext cx="128016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E55AFDF-EF7F-0CD6-CF1B-97A8516C27D3}"/>
              </a:ext>
            </a:extLst>
          </p:cNvPr>
          <p:cNvSpPr txBox="1"/>
          <p:nvPr/>
        </p:nvSpPr>
        <p:spPr>
          <a:xfrm>
            <a:off x="5832521" y="2799034"/>
            <a:ext cx="2805576" cy="369332"/>
          </a:xfrm>
          <a:prstGeom prst="rect">
            <a:avLst/>
          </a:prstGeom>
          <a:noFill/>
        </p:spPr>
        <p:txBody>
          <a:bodyPr wrap="none" rtlCol="0">
            <a:spAutoFit/>
          </a:bodyPr>
          <a:lstStyle/>
          <a:p>
            <a:r>
              <a:rPr lang="en-US" dirty="0"/>
              <a:t>(IQR (400-300) * 1.5) + Q3 =</a:t>
            </a:r>
          </a:p>
        </p:txBody>
      </p:sp>
      <p:sp>
        <p:nvSpPr>
          <p:cNvPr id="18" name="TextBox 17">
            <a:extLst>
              <a:ext uri="{FF2B5EF4-FFF2-40B4-BE49-F238E27FC236}">
                <a16:creationId xmlns:a16="http://schemas.microsoft.com/office/drawing/2014/main" id="{20F9380A-1949-CD6A-0C0F-37AD2DBE18C2}"/>
              </a:ext>
            </a:extLst>
          </p:cNvPr>
          <p:cNvSpPr txBox="1"/>
          <p:nvPr/>
        </p:nvSpPr>
        <p:spPr>
          <a:xfrm>
            <a:off x="8547486" y="2809507"/>
            <a:ext cx="535724" cy="369332"/>
          </a:xfrm>
          <a:prstGeom prst="rect">
            <a:avLst/>
          </a:prstGeom>
          <a:noFill/>
        </p:spPr>
        <p:txBody>
          <a:bodyPr wrap="none" rtlCol="0">
            <a:spAutoFit/>
          </a:bodyPr>
          <a:lstStyle/>
          <a:p>
            <a:r>
              <a:rPr lang="en-US" dirty="0"/>
              <a:t>550</a:t>
            </a:r>
          </a:p>
        </p:txBody>
      </p:sp>
      <p:sp>
        <p:nvSpPr>
          <p:cNvPr id="19" name="TextBox 18">
            <a:extLst>
              <a:ext uri="{FF2B5EF4-FFF2-40B4-BE49-F238E27FC236}">
                <a16:creationId xmlns:a16="http://schemas.microsoft.com/office/drawing/2014/main" id="{988DF824-7A32-F368-8FE2-5DC7D9D935EA}"/>
              </a:ext>
            </a:extLst>
          </p:cNvPr>
          <p:cNvSpPr txBox="1"/>
          <p:nvPr/>
        </p:nvSpPr>
        <p:spPr>
          <a:xfrm>
            <a:off x="8494866" y="6338046"/>
            <a:ext cx="535724" cy="369332"/>
          </a:xfrm>
          <a:prstGeom prst="rect">
            <a:avLst/>
          </a:prstGeom>
          <a:noFill/>
        </p:spPr>
        <p:txBody>
          <a:bodyPr wrap="none" rtlCol="0">
            <a:spAutoFit/>
          </a:bodyPr>
          <a:lstStyle/>
          <a:p>
            <a:r>
              <a:rPr lang="en-US" dirty="0"/>
              <a:t>150</a:t>
            </a:r>
          </a:p>
        </p:txBody>
      </p:sp>
      <p:sp>
        <p:nvSpPr>
          <p:cNvPr id="20" name="TextBox 19">
            <a:extLst>
              <a:ext uri="{FF2B5EF4-FFF2-40B4-BE49-F238E27FC236}">
                <a16:creationId xmlns:a16="http://schemas.microsoft.com/office/drawing/2014/main" id="{E4F2FFEF-3416-3DE9-0D92-3EDE7E1BDDD4}"/>
              </a:ext>
            </a:extLst>
          </p:cNvPr>
          <p:cNvSpPr txBox="1"/>
          <p:nvPr/>
        </p:nvSpPr>
        <p:spPr>
          <a:xfrm>
            <a:off x="9956517" y="4195531"/>
            <a:ext cx="2163206" cy="2462213"/>
          </a:xfrm>
          <a:prstGeom prst="rect">
            <a:avLst/>
          </a:prstGeom>
          <a:noFill/>
        </p:spPr>
        <p:txBody>
          <a:bodyPr wrap="square" rtlCol="0">
            <a:spAutoFit/>
          </a:bodyPr>
          <a:lstStyle/>
          <a:p>
            <a:r>
              <a:rPr lang="en-US" sz="1400" dirty="0"/>
              <a:t>Any data points that is higher than 550 and is lower than 150 baht, they are considered as outliers. </a:t>
            </a:r>
          </a:p>
          <a:p>
            <a:endParaRPr lang="en-US" sz="1400" dirty="0"/>
          </a:p>
          <a:p>
            <a:r>
              <a:rPr lang="en-US" sz="1400" dirty="0"/>
              <a:t>In some scenarios, outliers should be removed before performing data analysis. This is to ensure that outliers will not affect summary statistics.</a:t>
            </a:r>
          </a:p>
        </p:txBody>
      </p:sp>
    </p:spTree>
    <p:extLst>
      <p:ext uri="{BB962C8B-B14F-4D97-AF65-F5344CB8AC3E}">
        <p14:creationId xmlns:p14="http://schemas.microsoft.com/office/powerpoint/2010/main" val="162260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C66DD8-AAEB-BBCC-9121-9EDE25859B70}"/>
              </a:ext>
            </a:extLst>
          </p:cNvPr>
          <p:cNvPicPr>
            <a:picLocks noChangeAspect="1"/>
          </p:cNvPicPr>
          <p:nvPr/>
        </p:nvPicPr>
        <p:blipFill rotWithShape="1">
          <a:blip r:embed="rId2"/>
          <a:srcRect t="12164"/>
          <a:stretch/>
        </p:blipFill>
        <p:spPr>
          <a:xfrm>
            <a:off x="2871465" y="2883738"/>
            <a:ext cx="9320535" cy="386463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4B868216-DF3D-A7B7-4869-262382D57231}"/>
              </a:ext>
            </a:extLst>
          </p:cNvPr>
          <p:cNvPicPr>
            <a:picLocks noChangeAspect="1"/>
          </p:cNvPicPr>
          <p:nvPr/>
        </p:nvPicPr>
        <p:blipFill>
          <a:blip r:embed="rId3"/>
          <a:stretch>
            <a:fillRect/>
          </a:stretch>
        </p:blipFill>
        <p:spPr>
          <a:xfrm>
            <a:off x="72198" y="109626"/>
            <a:ext cx="6375053" cy="2676705"/>
          </a:xfrm>
          <a:prstGeom prst="rect">
            <a:avLst/>
          </a:prstGeom>
        </p:spPr>
      </p:pic>
    </p:spTree>
    <p:extLst>
      <p:ext uri="{BB962C8B-B14F-4D97-AF65-F5344CB8AC3E}">
        <p14:creationId xmlns:p14="http://schemas.microsoft.com/office/powerpoint/2010/main" val="4046149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A6A8-FE36-BEBC-D293-27CA211BA09B}"/>
              </a:ext>
            </a:extLst>
          </p:cNvPr>
          <p:cNvSpPr>
            <a:spLocks noGrp="1"/>
          </p:cNvSpPr>
          <p:nvPr>
            <p:ph type="title"/>
          </p:nvPr>
        </p:nvSpPr>
        <p:spPr>
          <a:xfrm>
            <a:off x="838200" y="365126"/>
            <a:ext cx="10515600" cy="488890"/>
          </a:xfrm>
        </p:spPr>
        <p:txBody>
          <a:bodyPr>
            <a:normAutofit fontScale="90000"/>
          </a:bodyPr>
          <a:lstStyle/>
          <a:p>
            <a:r>
              <a:rPr lang="en-US" dirty="0"/>
              <a:t>Complete the following tasks.</a:t>
            </a:r>
          </a:p>
        </p:txBody>
      </p:sp>
      <p:sp>
        <p:nvSpPr>
          <p:cNvPr id="3" name="Content Placeholder 2">
            <a:extLst>
              <a:ext uri="{FF2B5EF4-FFF2-40B4-BE49-F238E27FC236}">
                <a16:creationId xmlns:a16="http://schemas.microsoft.com/office/drawing/2014/main" id="{8FCFC769-DB83-563A-C0EE-74F446F60718}"/>
              </a:ext>
            </a:extLst>
          </p:cNvPr>
          <p:cNvSpPr>
            <a:spLocks noGrp="1"/>
          </p:cNvSpPr>
          <p:nvPr>
            <p:ph idx="1"/>
          </p:nvPr>
        </p:nvSpPr>
        <p:spPr>
          <a:xfrm>
            <a:off x="838200" y="1285337"/>
            <a:ext cx="11126638" cy="2725946"/>
          </a:xfrm>
        </p:spPr>
        <p:txBody>
          <a:bodyPr>
            <a:normAutofit/>
          </a:bodyPr>
          <a:lstStyle/>
          <a:p>
            <a:r>
              <a:rPr lang="en-US" sz="2400" dirty="0"/>
              <a:t>Calculate the quartiles of the co2_emission column of </a:t>
            </a:r>
            <a:r>
              <a:rPr lang="en-US" sz="2400" dirty="0" err="1"/>
              <a:t>food_consumption</a:t>
            </a:r>
            <a:r>
              <a:rPr lang="en-US" sz="2400" dirty="0"/>
              <a:t>.</a:t>
            </a:r>
          </a:p>
          <a:p>
            <a:r>
              <a:rPr lang="en-US" sz="2400" dirty="0"/>
              <a:t>Calculate the six quantiles that split up the data into 5 pieces (quintiles) of the co2_emission column of </a:t>
            </a:r>
            <a:r>
              <a:rPr lang="en-US" sz="2400" dirty="0" err="1"/>
              <a:t>food_consumption</a:t>
            </a:r>
            <a:r>
              <a:rPr lang="en-US" sz="2400" dirty="0"/>
              <a:t>.</a:t>
            </a:r>
          </a:p>
          <a:p>
            <a:r>
              <a:rPr lang="en-US" sz="2400" dirty="0"/>
              <a:t>Calculate the eleven quantiles of co2_emission that split up the data into ten pieces (deciles).</a:t>
            </a:r>
          </a:p>
        </p:txBody>
      </p:sp>
      <p:sp>
        <p:nvSpPr>
          <p:cNvPr id="5" name="TextBox 4">
            <a:extLst>
              <a:ext uri="{FF2B5EF4-FFF2-40B4-BE49-F238E27FC236}">
                <a16:creationId xmlns:a16="http://schemas.microsoft.com/office/drawing/2014/main" id="{A0ECD0C1-9CD3-6889-D62C-6A6A8C8E60ED}"/>
              </a:ext>
            </a:extLst>
          </p:cNvPr>
          <p:cNvSpPr txBox="1"/>
          <p:nvPr/>
        </p:nvSpPr>
        <p:spPr>
          <a:xfrm>
            <a:off x="122768" y="4311207"/>
            <a:ext cx="11842070" cy="2308324"/>
          </a:xfrm>
          <a:prstGeom prst="rect">
            <a:avLst/>
          </a:prstGeom>
          <a:noFill/>
        </p:spPr>
        <p:txBody>
          <a:bodyPr wrap="square">
            <a:spAutoFit/>
          </a:bodyPr>
          <a:lstStyle/>
          <a:p>
            <a:r>
              <a:rPr lang="en-US" sz="2400" dirty="0">
                <a:solidFill>
                  <a:schemeClr val="bg1"/>
                </a:solidFill>
              </a:rPr>
              <a:t># Calculate the quartiles of co2_emission</a:t>
            </a:r>
          </a:p>
          <a:p>
            <a:r>
              <a:rPr lang="en-US" sz="2400" dirty="0"/>
              <a:t>print(</a:t>
            </a:r>
            <a:r>
              <a:rPr lang="en-US" sz="2400" dirty="0" err="1"/>
              <a:t>np.quantile</a:t>
            </a:r>
            <a:r>
              <a:rPr lang="en-US" sz="2400" dirty="0"/>
              <a:t>(</a:t>
            </a:r>
            <a:r>
              <a:rPr lang="en-US" sz="2400" dirty="0" err="1"/>
              <a:t>food_consumption</a:t>
            </a:r>
            <a:r>
              <a:rPr lang="en-US" sz="2400" dirty="0"/>
              <a:t>['co2_emission'],[0,0.25,0.5,0.75,1]))</a:t>
            </a:r>
          </a:p>
          <a:p>
            <a:r>
              <a:rPr lang="en-US" sz="2400" dirty="0">
                <a:solidFill>
                  <a:schemeClr val="bg1"/>
                </a:solidFill>
              </a:rPr>
              <a:t># Calculate the quintiles of co2_emission</a:t>
            </a:r>
          </a:p>
          <a:p>
            <a:r>
              <a:rPr lang="en-US" sz="2400" dirty="0"/>
              <a:t>print(</a:t>
            </a:r>
            <a:r>
              <a:rPr lang="en-US" sz="2400" dirty="0" err="1"/>
              <a:t>np.quantile</a:t>
            </a:r>
            <a:r>
              <a:rPr lang="en-US" sz="2400" dirty="0"/>
              <a:t>(</a:t>
            </a:r>
            <a:r>
              <a:rPr lang="en-US" sz="2400" dirty="0" err="1"/>
              <a:t>food_consumption</a:t>
            </a:r>
            <a:r>
              <a:rPr lang="en-US" sz="2400" dirty="0"/>
              <a:t>['co2_emission’],[0,0.2,0.4,0.6,0.8,1]))</a:t>
            </a:r>
          </a:p>
          <a:p>
            <a:r>
              <a:rPr lang="en-US" sz="2400" dirty="0">
                <a:solidFill>
                  <a:schemeClr val="bg1"/>
                </a:solidFill>
              </a:rPr>
              <a:t># Calculate the deciles of co2_emission</a:t>
            </a:r>
          </a:p>
          <a:p>
            <a:r>
              <a:rPr lang="en-US" sz="2400" dirty="0"/>
              <a:t>print(</a:t>
            </a:r>
            <a:r>
              <a:rPr lang="en-US" sz="2400" dirty="0" err="1"/>
              <a:t>np.quantile</a:t>
            </a:r>
            <a:r>
              <a:rPr lang="en-US" sz="2400" dirty="0"/>
              <a:t>(</a:t>
            </a:r>
            <a:r>
              <a:rPr lang="en-US" sz="2400" dirty="0" err="1"/>
              <a:t>food_consumption</a:t>
            </a:r>
            <a:r>
              <a:rPr lang="en-US" sz="2400" dirty="0"/>
              <a:t>['co2_emission’],[0,0.1,0.2,0.3,0.4,0.5,0.6,0.7,0.8,0.9,1]))</a:t>
            </a:r>
          </a:p>
        </p:txBody>
      </p:sp>
    </p:spTree>
    <p:extLst>
      <p:ext uri="{BB962C8B-B14F-4D97-AF65-F5344CB8AC3E}">
        <p14:creationId xmlns:p14="http://schemas.microsoft.com/office/powerpoint/2010/main" val="1933342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FEC7-F988-DA58-C4D9-92807E6F1E96}"/>
              </a:ext>
            </a:extLst>
          </p:cNvPr>
          <p:cNvSpPr>
            <a:spLocks noGrp="1"/>
          </p:cNvSpPr>
          <p:nvPr>
            <p:ph type="title"/>
          </p:nvPr>
        </p:nvSpPr>
        <p:spPr>
          <a:xfrm>
            <a:off x="203806" y="258600"/>
            <a:ext cx="7962732" cy="687298"/>
          </a:xfrm>
        </p:spPr>
        <p:txBody>
          <a:bodyPr>
            <a:normAutofit fontScale="90000"/>
          </a:bodyPr>
          <a:lstStyle/>
          <a:p>
            <a:r>
              <a:rPr lang="en-US" dirty="0"/>
              <a:t>Complete the following tasks</a:t>
            </a:r>
          </a:p>
        </p:txBody>
      </p:sp>
      <p:sp>
        <p:nvSpPr>
          <p:cNvPr id="3" name="Content Placeholder 2">
            <a:extLst>
              <a:ext uri="{FF2B5EF4-FFF2-40B4-BE49-F238E27FC236}">
                <a16:creationId xmlns:a16="http://schemas.microsoft.com/office/drawing/2014/main" id="{A475841C-5A3C-F784-3221-611D13C50D04}"/>
              </a:ext>
            </a:extLst>
          </p:cNvPr>
          <p:cNvSpPr>
            <a:spLocks noGrp="1"/>
          </p:cNvSpPr>
          <p:nvPr>
            <p:ph idx="1"/>
          </p:nvPr>
        </p:nvSpPr>
        <p:spPr>
          <a:xfrm>
            <a:off x="203806" y="945898"/>
            <a:ext cx="8675949" cy="1883506"/>
          </a:xfrm>
        </p:spPr>
        <p:txBody>
          <a:bodyPr>
            <a:normAutofit fontScale="92500"/>
          </a:bodyPr>
          <a:lstStyle/>
          <a:p>
            <a:r>
              <a:rPr lang="en-US" sz="2000" dirty="0"/>
              <a:t>Calculate the variance and standard deviation of co2_emission for each </a:t>
            </a:r>
            <a:r>
              <a:rPr lang="en-US" sz="2000" dirty="0" err="1"/>
              <a:t>food_category</a:t>
            </a:r>
            <a:r>
              <a:rPr lang="en-US" sz="2000" dirty="0"/>
              <a:t> by grouping (</a:t>
            </a:r>
            <a:r>
              <a:rPr lang="en-US" sz="2000" dirty="0" err="1"/>
              <a:t>groupby</a:t>
            </a:r>
            <a:r>
              <a:rPr lang="en-US" sz="2000" dirty="0"/>
              <a:t> </a:t>
            </a:r>
            <a:r>
              <a:rPr lang="en-US" sz="2000" dirty="0" err="1"/>
              <a:t>food_category</a:t>
            </a:r>
            <a:r>
              <a:rPr lang="en-US" sz="2000" dirty="0"/>
              <a:t>) and aggregating.</a:t>
            </a:r>
          </a:p>
          <a:p>
            <a:r>
              <a:rPr lang="en-US" sz="2000" dirty="0"/>
              <a:t>Create a histogram of co2_emission for the beef </a:t>
            </a:r>
            <a:r>
              <a:rPr lang="en-US" sz="2000" dirty="0" err="1"/>
              <a:t>food_category</a:t>
            </a:r>
            <a:r>
              <a:rPr lang="en-US" sz="2000" dirty="0"/>
              <a:t> and show the plot. (subset </a:t>
            </a:r>
            <a:r>
              <a:rPr lang="en-US" sz="2000" dirty="0" err="1"/>
              <a:t>food_category</a:t>
            </a:r>
            <a:r>
              <a:rPr lang="en-US" sz="2000" dirty="0"/>
              <a:t> for beef, select co2_emission column and plot .hist())</a:t>
            </a:r>
          </a:p>
          <a:p>
            <a:r>
              <a:rPr lang="en-US" sz="2000" dirty="0"/>
              <a:t>Create a histogram of co2_emission for the eggs </a:t>
            </a:r>
            <a:r>
              <a:rPr lang="en-US" sz="2000" dirty="0" err="1"/>
              <a:t>food_category</a:t>
            </a:r>
            <a:r>
              <a:rPr lang="en-US" sz="2000" dirty="0"/>
              <a:t> and show the plot.</a:t>
            </a:r>
          </a:p>
        </p:txBody>
      </p:sp>
      <p:pic>
        <p:nvPicPr>
          <p:cNvPr id="5" name="Picture 4">
            <a:extLst>
              <a:ext uri="{FF2B5EF4-FFF2-40B4-BE49-F238E27FC236}">
                <a16:creationId xmlns:a16="http://schemas.microsoft.com/office/drawing/2014/main" id="{EB701A43-767E-C463-0E52-DAD9CDEE857D}"/>
              </a:ext>
            </a:extLst>
          </p:cNvPr>
          <p:cNvPicPr>
            <a:picLocks noChangeAspect="1"/>
          </p:cNvPicPr>
          <p:nvPr/>
        </p:nvPicPr>
        <p:blipFill>
          <a:blip r:embed="rId2"/>
          <a:stretch>
            <a:fillRect/>
          </a:stretch>
        </p:blipFill>
        <p:spPr>
          <a:xfrm>
            <a:off x="8879755" y="74404"/>
            <a:ext cx="3295456" cy="2274457"/>
          </a:xfrm>
          <a:prstGeom prst="rect">
            <a:avLst/>
          </a:prstGeom>
        </p:spPr>
      </p:pic>
      <p:pic>
        <p:nvPicPr>
          <p:cNvPr id="7" name="Picture 6">
            <a:extLst>
              <a:ext uri="{FF2B5EF4-FFF2-40B4-BE49-F238E27FC236}">
                <a16:creationId xmlns:a16="http://schemas.microsoft.com/office/drawing/2014/main" id="{0C085754-F398-26EE-DE40-E2A5C7BE87F8}"/>
              </a:ext>
            </a:extLst>
          </p:cNvPr>
          <p:cNvPicPr>
            <a:picLocks noChangeAspect="1"/>
          </p:cNvPicPr>
          <p:nvPr/>
        </p:nvPicPr>
        <p:blipFill>
          <a:blip r:embed="rId3"/>
          <a:stretch>
            <a:fillRect/>
          </a:stretch>
        </p:blipFill>
        <p:spPr>
          <a:xfrm>
            <a:off x="8966020" y="2466560"/>
            <a:ext cx="2995785" cy="2042580"/>
          </a:xfrm>
          <a:prstGeom prst="rect">
            <a:avLst/>
          </a:prstGeom>
        </p:spPr>
      </p:pic>
      <p:pic>
        <p:nvPicPr>
          <p:cNvPr id="9" name="Picture 8">
            <a:extLst>
              <a:ext uri="{FF2B5EF4-FFF2-40B4-BE49-F238E27FC236}">
                <a16:creationId xmlns:a16="http://schemas.microsoft.com/office/drawing/2014/main" id="{6586F3C3-190A-87BF-A59F-A56A76712325}"/>
              </a:ext>
            </a:extLst>
          </p:cNvPr>
          <p:cNvPicPr>
            <a:picLocks noChangeAspect="1"/>
          </p:cNvPicPr>
          <p:nvPr/>
        </p:nvPicPr>
        <p:blipFill>
          <a:blip r:embed="rId4"/>
          <a:stretch>
            <a:fillRect/>
          </a:stretch>
        </p:blipFill>
        <p:spPr>
          <a:xfrm>
            <a:off x="8939629" y="4702887"/>
            <a:ext cx="3048565" cy="2080709"/>
          </a:xfrm>
          <a:prstGeom prst="rect">
            <a:avLst/>
          </a:prstGeom>
        </p:spPr>
      </p:pic>
      <p:sp>
        <p:nvSpPr>
          <p:cNvPr id="11" name="TextBox 10">
            <a:extLst>
              <a:ext uri="{FF2B5EF4-FFF2-40B4-BE49-F238E27FC236}">
                <a16:creationId xmlns:a16="http://schemas.microsoft.com/office/drawing/2014/main" id="{36F63C18-9AC8-41E8-00E8-4EEB9F7D9058}"/>
              </a:ext>
            </a:extLst>
          </p:cNvPr>
          <p:cNvSpPr txBox="1"/>
          <p:nvPr/>
        </p:nvSpPr>
        <p:spPr>
          <a:xfrm>
            <a:off x="274339" y="2876416"/>
            <a:ext cx="8123926" cy="3539430"/>
          </a:xfrm>
          <a:prstGeom prst="rect">
            <a:avLst/>
          </a:prstGeom>
          <a:noFill/>
        </p:spPr>
        <p:txBody>
          <a:bodyPr wrap="square">
            <a:spAutoFit/>
          </a:bodyPr>
          <a:lstStyle/>
          <a:p>
            <a:r>
              <a:rPr lang="en-US" sz="1600" dirty="0"/>
              <a:t># Print variance and </a:t>
            </a:r>
            <a:r>
              <a:rPr lang="en-US" sz="1600" dirty="0" err="1"/>
              <a:t>sd</a:t>
            </a:r>
            <a:r>
              <a:rPr lang="en-US" sz="1600" dirty="0"/>
              <a:t> of co2_emission for each </a:t>
            </a:r>
            <a:r>
              <a:rPr lang="en-US" sz="1600" dirty="0" err="1"/>
              <a:t>food_category</a:t>
            </a:r>
            <a:endParaRPr lang="en-US" sz="1600" dirty="0"/>
          </a:p>
          <a:p>
            <a:r>
              <a:rPr lang="en-US" sz="1600" dirty="0"/>
              <a:t>print(</a:t>
            </a:r>
            <a:r>
              <a:rPr lang="en-US" sz="1600" dirty="0" err="1"/>
              <a:t>food_consumption.groupby</a:t>
            </a:r>
            <a:r>
              <a:rPr lang="en-US" sz="1600" dirty="0"/>
              <a:t>('</a:t>
            </a:r>
            <a:r>
              <a:rPr lang="en-US" sz="1600" dirty="0" err="1"/>
              <a:t>food_category</a:t>
            </a:r>
            <a:r>
              <a:rPr lang="en-US" sz="1600" dirty="0"/>
              <a:t>')['co2_emission'].</a:t>
            </a:r>
            <a:r>
              <a:rPr lang="en-US" sz="1600" dirty="0" err="1"/>
              <a:t>agg</a:t>
            </a:r>
            <a:r>
              <a:rPr lang="en-US" sz="1600" dirty="0"/>
              <a:t>(['var', 'std']))</a:t>
            </a:r>
          </a:p>
          <a:p>
            <a:endParaRPr lang="en-US" sz="1600" dirty="0"/>
          </a:p>
          <a:p>
            <a:r>
              <a:rPr lang="en-US" sz="1600" dirty="0"/>
              <a:t># Import </a:t>
            </a:r>
            <a:r>
              <a:rPr lang="en-US" sz="1600" dirty="0" err="1"/>
              <a:t>matplotlib.pyplot</a:t>
            </a:r>
            <a:r>
              <a:rPr lang="en-US" sz="1600" dirty="0"/>
              <a:t> with alias </a:t>
            </a:r>
            <a:r>
              <a:rPr lang="en-US" sz="1600" dirty="0" err="1"/>
              <a:t>plt</a:t>
            </a:r>
            <a:endParaRPr lang="en-US" sz="1600" dirty="0"/>
          </a:p>
          <a:p>
            <a:r>
              <a:rPr lang="en-US" sz="1600" dirty="0"/>
              <a:t>import </a:t>
            </a:r>
            <a:r>
              <a:rPr lang="en-US" sz="1600" dirty="0" err="1"/>
              <a:t>matplotlib.pyplot</a:t>
            </a:r>
            <a:r>
              <a:rPr lang="en-US" sz="1600" dirty="0"/>
              <a:t> as </a:t>
            </a:r>
            <a:r>
              <a:rPr lang="en-US" sz="1600" dirty="0" err="1"/>
              <a:t>plt</a:t>
            </a:r>
            <a:endParaRPr lang="en-US" sz="1600" dirty="0"/>
          </a:p>
          <a:p>
            <a:endParaRPr lang="en-US" sz="1600" dirty="0"/>
          </a:p>
          <a:p>
            <a:r>
              <a:rPr lang="en-US" sz="1600" dirty="0"/>
              <a:t># Create histogram of co2_emission for </a:t>
            </a:r>
            <a:r>
              <a:rPr lang="en-US" sz="1600" dirty="0" err="1"/>
              <a:t>food_category</a:t>
            </a:r>
            <a:r>
              <a:rPr lang="en-US" sz="1600" dirty="0"/>
              <a:t> 'beef'</a:t>
            </a:r>
          </a:p>
          <a:p>
            <a:r>
              <a:rPr lang="en-US" sz="1600" dirty="0" err="1"/>
              <a:t>food_consumption</a:t>
            </a:r>
            <a:r>
              <a:rPr lang="en-US" sz="1600" dirty="0"/>
              <a:t>[</a:t>
            </a:r>
            <a:r>
              <a:rPr lang="en-US" sz="1600" dirty="0" err="1"/>
              <a:t>food_consumption</a:t>
            </a:r>
            <a:r>
              <a:rPr lang="en-US" sz="1600" dirty="0"/>
              <a:t>['</a:t>
            </a:r>
            <a:r>
              <a:rPr lang="en-US" sz="1600" dirty="0" err="1"/>
              <a:t>food_category</a:t>
            </a:r>
            <a:r>
              <a:rPr lang="en-US" sz="1600" dirty="0"/>
              <a:t>'] == 'beef']['co2_emission'].hist()</a:t>
            </a:r>
          </a:p>
          <a:p>
            <a:r>
              <a:rPr lang="en-US" sz="1600" dirty="0"/>
              <a:t># Show plot</a:t>
            </a:r>
          </a:p>
          <a:p>
            <a:r>
              <a:rPr lang="en-US" sz="1600" dirty="0" err="1"/>
              <a:t>plt.show</a:t>
            </a:r>
            <a:r>
              <a:rPr lang="en-US" sz="1600" dirty="0"/>
              <a:t>()</a:t>
            </a:r>
          </a:p>
          <a:p>
            <a:endParaRPr lang="en-US" sz="1600" dirty="0"/>
          </a:p>
          <a:p>
            <a:r>
              <a:rPr lang="en-US" sz="1600" dirty="0"/>
              <a:t># Create histogram of co2_emission for </a:t>
            </a:r>
            <a:r>
              <a:rPr lang="en-US" sz="1600" dirty="0" err="1"/>
              <a:t>food_category</a:t>
            </a:r>
            <a:r>
              <a:rPr lang="en-US" sz="1600" dirty="0"/>
              <a:t> 'eggs'</a:t>
            </a:r>
          </a:p>
          <a:p>
            <a:r>
              <a:rPr lang="en-US" sz="1600" dirty="0" err="1"/>
              <a:t>food_consumption</a:t>
            </a:r>
            <a:r>
              <a:rPr lang="en-US" sz="1600" dirty="0"/>
              <a:t>[</a:t>
            </a:r>
            <a:r>
              <a:rPr lang="en-US" sz="1600" dirty="0" err="1"/>
              <a:t>food_consumption</a:t>
            </a:r>
            <a:r>
              <a:rPr lang="en-US" sz="1600" dirty="0"/>
              <a:t>['</a:t>
            </a:r>
            <a:r>
              <a:rPr lang="en-US" sz="1600" dirty="0" err="1"/>
              <a:t>food_category</a:t>
            </a:r>
            <a:r>
              <a:rPr lang="en-US" sz="1600" dirty="0"/>
              <a:t>'] == 'eggs']['co2_emission'].hist()</a:t>
            </a:r>
          </a:p>
          <a:p>
            <a:r>
              <a:rPr lang="en-US" sz="1600" dirty="0" err="1"/>
              <a:t>plt.show</a:t>
            </a:r>
            <a:r>
              <a:rPr lang="en-US" sz="1600" dirty="0"/>
              <a:t>()</a:t>
            </a:r>
          </a:p>
        </p:txBody>
      </p:sp>
    </p:spTree>
    <p:extLst>
      <p:ext uri="{BB962C8B-B14F-4D97-AF65-F5344CB8AC3E}">
        <p14:creationId xmlns:p14="http://schemas.microsoft.com/office/powerpoint/2010/main" val="2771602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1A67-1D02-267B-A13B-FD7DD42E0D5B}"/>
              </a:ext>
            </a:extLst>
          </p:cNvPr>
          <p:cNvSpPr>
            <a:spLocks noGrp="1"/>
          </p:cNvSpPr>
          <p:nvPr>
            <p:ph type="title"/>
          </p:nvPr>
        </p:nvSpPr>
        <p:spPr>
          <a:xfrm>
            <a:off x="838200" y="365126"/>
            <a:ext cx="10515600" cy="687298"/>
          </a:xfrm>
        </p:spPr>
        <p:txBody>
          <a:bodyPr>
            <a:normAutofit fontScale="90000"/>
          </a:bodyPr>
          <a:lstStyle/>
          <a:p>
            <a:r>
              <a:rPr lang="en-US" dirty="0"/>
              <a:t>Finding outliers using IQR</a:t>
            </a:r>
          </a:p>
        </p:txBody>
      </p:sp>
      <p:sp>
        <p:nvSpPr>
          <p:cNvPr id="3" name="Content Placeholder 2">
            <a:extLst>
              <a:ext uri="{FF2B5EF4-FFF2-40B4-BE49-F238E27FC236}">
                <a16:creationId xmlns:a16="http://schemas.microsoft.com/office/drawing/2014/main" id="{3ECF6A98-54E5-40CB-7801-A47626DCE4CE}"/>
              </a:ext>
            </a:extLst>
          </p:cNvPr>
          <p:cNvSpPr>
            <a:spLocks noGrp="1"/>
          </p:cNvSpPr>
          <p:nvPr>
            <p:ph idx="1"/>
          </p:nvPr>
        </p:nvSpPr>
        <p:spPr>
          <a:xfrm>
            <a:off x="838200" y="1738731"/>
            <a:ext cx="10515600" cy="3161073"/>
          </a:xfrm>
        </p:spPr>
        <p:txBody>
          <a:bodyPr>
            <a:normAutofit/>
          </a:bodyPr>
          <a:lstStyle/>
          <a:p>
            <a:pPr algn="thaiDist"/>
            <a:r>
              <a:rPr lang="en-US" sz="2000" b="0" i="0" dirty="0">
                <a:solidFill>
                  <a:srgbClr val="05192D"/>
                </a:solidFill>
                <a:effectLst/>
                <a:latin typeface="Studio-Feixen-Sans"/>
              </a:rPr>
              <a:t>Outliers can have big effects on statistics like mean, as well as statistics that rely on the mean, such as variance and standard deviation. Interquartile range, or IQR, is another way of measuring spread that's less influenced by outliers. IQR is also often used to find outliers. If a value is less than </a:t>
            </a:r>
            <a:r>
              <a:rPr lang="en-US" sz="2000" dirty="0"/>
              <a:t>Q1−1.5×IQR</a:t>
            </a:r>
            <a:r>
              <a:rPr lang="en-US" sz="2000" b="0" i="0" dirty="0">
                <a:solidFill>
                  <a:srgbClr val="05192D"/>
                </a:solidFill>
                <a:effectLst/>
                <a:latin typeface="Studio-Feixen-Sans"/>
              </a:rPr>
              <a:t> or greater than </a:t>
            </a:r>
            <a:r>
              <a:rPr lang="en-US" sz="2000" dirty="0"/>
              <a:t>Q3+1.5×IQR</a:t>
            </a:r>
            <a:r>
              <a:rPr lang="en-US" sz="2000" b="0" i="0" dirty="0">
                <a:solidFill>
                  <a:srgbClr val="05192D"/>
                </a:solidFill>
                <a:effectLst/>
                <a:latin typeface="Studio-Feixen-Sans"/>
              </a:rPr>
              <a:t>, it's considered an outlier.</a:t>
            </a:r>
          </a:p>
          <a:p>
            <a:pPr lvl="1" algn="thaiDist"/>
            <a:r>
              <a:rPr lang="en-US" sz="1600" dirty="0">
                <a:solidFill>
                  <a:schemeClr val="bg1"/>
                </a:solidFill>
              </a:rPr>
              <a:t>Subset </a:t>
            </a:r>
            <a:r>
              <a:rPr lang="en-US" sz="1600" dirty="0" err="1">
                <a:solidFill>
                  <a:schemeClr val="bg1"/>
                </a:solidFill>
              </a:rPr>
              <a:t>emissions_by_country</a:t>
            </a:r>
            <a:r>
              <a:rPr lang="en-US" sz="1600" dirty="0">
                <a:solidFill>
                  <a:schemeClr val="bg1"/>
                </a:solidFill>
              </a:rPr>
              <a:t> to get countries with a total emission greater than the upper cutoff or a total emission less than the lower cutoff.</a:t>
            </a:r>
          </a:p>
          <a:p>
            <a:pPr lvl="1" algn="thaiDist"/>
            <a:r>
              <a:rPr lang="en-US" sz="1600" dirty="0"/>
              <a:t>Compute the first and third quartiles of </a:t>
            </a:r>
            <a:r>
              <a:rPr lang="en-US" sz="1600" dirty="0" err="1"/>
              <a:t>emissions_by_country</a:t>
            </a:r>
            <a:r>
              <a:rPr lang="en-US" sz="1600" dirty="0"/>
              <a:t> and store these as q1 and q3.</a:t>
            </a:r>
          </a:p>
          <a:p>
            <a:pPr lvl="1" algn="thaiDist"/>
            <a:r>
              <a:rPr lang="en-US" sz="1600" dirty="0"/>
              <a:t>Calculate the interquartile range of </a:t>
            </a:r>
            <a:r>
              <a:rPr lang="en-US" sz="1600" dirty="0" err="1"/>
              <a:t>emissions_by_country</a:t>
            </a:r>
            <a:r>
              <a:rPr lang="en-US" sz="1600" dirty="0"/>
              <a:t> and store it as </a:t>
            </a:r>
            <a:r>
              <a:rPr lang="en-US" sz="1600" dirty="0" err="1"/>
              <a:t>iqr</a:t>
            </a:r>
            <a:r>
              <a:rPr lang="en-US" sz="1600" dirty="0"/>
              <a:t>.</a:t>
            </a:r>
          </a:p>
          <a:p>
            <a:pPr lvl="1" algn="thaiDist"/>
            <a:r>
              <a:rPr lang="en-US" sz="1600" dirty="0"/>
              <a:t>Calculate the lower and upper cutoffs for outliers of </a:t>
            </a:r>
            <a:r>
              <a:rPr lang="en-US" sz="1600" dirty="0" err="1"/>
              <a:t>emissions_by_country</a:t>
            </a:r>
            <a:r>
              <a:rPr lang="en-US" sz="1600" dirty="0"/>
              <a:t>, and store these as lower and upper.</a:t>
            </a:r>
          </a:p>
          <a:p>
            <a:pPr lvl="1" algn="thaiDist"/>
            <a:r>
              <a:rPr lang="en-US" sz="1600" dirty="0"/>
              <a:t>Subset </a:t>
            </a:r>
            <a:r>
              <a:rPr lang="en-US" sz="1600" dirty="0" err="1"/>
              <a:t>emissions_by_country</a:t>
            </a:r>
            <a:r>
              <a:rPr lang="en-US" sz="1600" dirty="0"/>
              <a:t> to get countries with a total emission greater than the upper cutoff or a total emission less than the lower cutoff.</a:t>
            </a:r>
          </a:p>
        </p:txBody>
      </p:sp>
      <p:pic>
        <p:nvPicPr>
          <p:cNvPr id="2050" name="Picture 2" descr="Diagram of a box plot showing median, quartiles, and outliers">
            <a:extLst>
              <a:ext uri="{FF2B5EF4-FFF2-40B4-BE49-F238E27FC236}">
                <a16:creationId xmlns:a16="http://schemas.microsoft.com/office/drawing/2014/main" id="{37A06EAE-0DED-82CF-08BC-84932E114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227" y="150796"/>
            <a:ext cx="4833668" cy="15879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5D889D-304B-6F91-EB07-6BB9CC95CE1B}"/>
              </a:ext>
            </a:extLst>
          </p:cNvPr>
          <p:cNvSpPr txBox="1"/>
          <p:nvPr/>
        </p:nvSpPr>
        <p:spPr>
          <a:xfrm>
            <a:off x="6658153" y="4529714"/>
            <a:ext cx="5533847" cy="2400657"/>
          </a:xfrm>
          <a:prstGeom prst="rect">
            <a:avLst/>
          </a:prstGeom>
          <a:noFill/>
        </p:spPr>
        <p:txBody>
          <a:bodyPr wrap="square">
            <a:spAutoFit/>
          </a:bodyPr>
          <a:lstStyle/>
          <a:p>
            <a:r>
              <a:rPr lang="en-US" sz="1000" dirty="0">
                <a:solidFill>
                  <a:schemeClr val="bg1"/>
                </a:solidFill>
              </a:rPr>
              <a:t># Calculate total co2_emission per country: </a:t>
            </a:r>
            <a:r>
              <a:rPr lang="en-US" sz="1000" dirty="0" err="1">
                <a:solidFill>
                  <a:schemeClr val="bg1"/>
                </a:solidFill>
              </a:rPr>
              <a:t>emissions_by_country</a:t>
            </a:r>
            <a:endParaRPr lang="en-US" sz="1000" dirty="0">
              <a:solidFill>
                <a:schemeClr val="bg1"/>
              </a:solidFill>
            </a:endParaRPr>
          </a:p>
          <a:p>
            <a:r>
              <a:rPr lang="en-US" sz="1000" dirty="0" err="1">
                <a:solidFill>
                  <a:schemeClr val="bg1"/>
                </a:solidFill>
              </a:rPr>
              <a:t>emissions_by_country</a:t>
            </a:r>
            <a:r>
              <a:rPr lang="en-US" sz="1000" dirty="0">
                <a:solidFill>
                  <a:schemeClr val="bg1"/>
                </a:solidFill>
              </a:rPr>
              <a:t> = </a:t>
            </a:r>
            <a:r>
              <a:rPr lang="en-US" sz="1000" dirty="0" err="1">
                <a:solidFill>
                  <a:schemeClr val="bg1"/>
                </a:solidFill>
              </a:rPr>
              <a:t>food_consumption.groupby</a:t>
            </a:r>
            <a:r>
              <a:rPr lang="en-US" sz="1000" dirty="0">
                <a:solidFill>
                  <a:schemeClr val="bg1"/>
                </a:solidFill>
              </a:rPr>
              <a:t>('country')['co2_emission'].sum()</a:t>
            </a:r>
          </a:p>
          <a:p>
            <a:endParaRPr lang="en-US" sz="1000" dirty="0">
              <a:solidFill>
                <a:schemeClr val="bg1"/>
              </a:solidFill>
            </a:endParaRPr>
          </a:p>
          <a:p>
            <a:r>
              <a:rPr lang="en-US" sz="1000" dirty="0">
                <a:solidFill>
                  <a:schemeClr val="bg1"/>
                </a:solidFill>
              </a:rPr>
              <a:t># Compute the first and third quantiles and IQR of </a:t>
            </a:r>
            <a:r>
              <a:rPr lang="en-US" sz="1000" dirty="0" err="1">
                <a:solidFill>
                  <a:schemeClr val="bg1"/>
                </a:solidFill>
              </a:rPr>
              <a:t>emissions_by_country</a:t>
            </a:r>
            <a:endParaRPr lang="en-US" sz="1000" dirty="0">
              <a:solidFill>
                <a:schemeClr val="bg1"/>
              </a:solidFill>
            </a:endParaRPr>
          </a:p>
          <a:p>
            <a:r>
              <a:rPr lang="en-US" sz="1000" dirty="0">
                <a:solidFill>
                  <a:schemeClr val="bg1"/>
                </a:solidFill>
              </a:rPr>
              <a:t>q1 = </a:t>
            </a:r>
            <a:r>
              <a:rPr lang="en-US" sz="1000" dirty="0" err="1">
                <a:solidFill>
                  <a:schemeClr val="bg1"/>
                </a:solidFill>
              </a:rPr>
              <a:t>np.quantile</a:t>
            </a:r>
            <a:r>
              <a:rPr lang="en-US" sz="1000" dirty="0">
                <a:solidFill>
                  <a:schemeClr val="bg1"/>
                </a:solidFill>
              </a:rPr>
              <a:t>(</a:t>
            </a:r>
            <a:r>
              <a:rPr lang="en-US" sz="1000" dirty="0" err="1">
                <a:solidFill>
                  <a:schemeClr val="bg1"/>
                </a:solidFill>
              </a:rPr>
              <a:t>emissions_by_country</a:t>
            </a:r>
            <a:r>
              <a:rPr lang="en-US" sz="1000" dirty="0">
                <a:solidFill>
                  <a:schemeClr val="bg1"/>
                </a:solidFill>
              </a:rPr>
              <a:t>, 0.25)</a:t>
            </a:r>
          </a:p>
          <a:p>
            <a:r>
              <a:rPr lang="en-US" sz="1000" dirty="0">
                <a:solidFill>
                  <a:schemeClr val="bg1"/>
                </a:solidFill>
              </a:rPr>
              <a:t>q3 = </a:t>
            </a:r>
            <a:r>
              <a:rPr lang="en-US" sz="1000" dirty="0" err="1">
                <a:solidFill>
                  <a:schemeClr val="bg1"/>
                </a:solidFill>
              </a:rPr>
              <a:t>np.quantile</a:t>
            </a:r>
            <a:r>
              <a:rPr lang="en-US" sz="1000" dirty="0">
                <a:solidFill>
                  <a:schemeClr val="bg1"/>
                </a:solidFill>
              </a:rPr>
              <a:t>(</a:t>
            </a:r>
            <a:r>
              <a:rPr lang="en-US" sz="1000" dirty="0" err="1">
                <a:solidFill>
                  <a:schemeClr val="bg1"/>
                </a:solidFill>
              </a:rPr>
              <a:t>emissions_by_country</a:t>
            </a:r>
            <a:r>
              <a:rPr lang="en-US" sz="1000" dirty="0">
                <a:solidFill>
                  <a:schemeClr val="bg1"/>
                </a:solidFill>
              </a:rPr>
              <a:t>, 0.75)</a:t>
            </a:r>
          </a:p>
          <a:p>
            <a:r>
              <a:rPr lang="en-US" sz="1000" dirty="0" err="1">
                <a:solidFill>
                  <a:schemeClr val="bg1"/>
                </a:solidFill>
              </a:rPr>
              <a:t>iqr</a:t>
            </a:r>
            <a:r>
              <a:rPr lang="en-US" sz="1000" dirty="0">
                <a:solidFill>
                  <a:schemeClr val="bg1"/>
                </a:solidFill>
              </a:rPr>
              <a:t> = q3 - q1</a:t>
            </a:r>
          </a:p>
          <a:p>
            <a:endParaRPr lang="en-US" sz="1000" dirty="0">
              <a:solidFill>
                <a:schemeClr val="bg1"/>
              </a:solidFill>
            </a:endParaRPr>
          </a:p>
          <a:p>
            <a:r>
              <a:rPr lang="en-US" sz="1000" dirty="0">
                <a:solidFill>
                  <a:schemeClr val="bg1"/>
                </a:solidFill>
              </a:rPr>
              <a:t># Calculate the lower and upper cutoffs for outliers</a:t>
            </a:r>
          </a:p>
          <a:p>
            <a:r>
              <a:rPr lang="en-US" sz="1000" dirty="0">
                <a:solidFill>
                  <a:schemeClr val="bg1"/>
                </a:solidFill>
              </a:rPr>
              <a:t>lower = q1 - 1.5 * </a:t>
            </a:r>
            <a:r>
              <a:rPr lang="en-US" sz="1000" dirty="0" err="1">
                <a:solidFill>
                  <a:schemeClr val="bg1"/>
                </a:solidFill>
              </a:rPr>
              <a:t>iqr</a:t>
            </a:r>
            <a:endParaRPr lang="en-US" sz="1000" dirty="0">
              <a:solidFill>
                <a:schemeClr val="bg1"/>
              </a:solidFill>
            </a:endParaRPr>
          </a:p>
          <a:p>
            <a:r>
              <a:rPr lang="en-US" sz="1000" dirty="0">
                <a:solidFill>
                  <a:schemeClr val="bg1"/>
                </a:solidFill>
              </a:rPr>
              <a:t>upper = q3 + 1.5 * </a:t>
            </a:r>
            <a:r>
              <a:rPr lang="en-US" sz="1000" dirty="0" err="1">
                <a:solidFill>
                  <a:schemeClr val="bg1"/>
                </a:solidFill>
              </a:rPr>
              <a:t>iqr</a:t>
            </a:r>
            <a:endParaRPr lang="en-US" sz="1000" dirty="0">
              <a:solidFill>
                <a:schemeClr val="bg1"/>
              </a:solidFill>
            </a:endParaRPr>
          </a:p>
          <a:p>
            <a:endParaRPr lang="en-US" sz="1000" dirty="0">
              <a:solidFill>
                <a:schemeClr val="bg1"/>
              </a:solidFill>
            </a:endParaRPr>
          </a:p>
          <a:p>
            <a:r>
              <a:rPr lang="en-US" sz="1000" dirty="0">
                <a:solidFill>
                  <a:schemeClr val="bg1"/>
                </a:solidFill>
              </a:rPr>
              <a:t># Subset </a:t>
            </a:r>
            <a:r>
              <a:rPr lang="en-US" sz="1000" dirty="0" err="1">
                <a:solidFill>
                  <a:schemeClr val="bg1"/>
                </a:solidFill>
              </a:rPr>
              <a:t>emissions_by_country</a:t>
            </a:r>
            <a:r>
              <a:rPr lang="en-US" sz="1000" dirty="0">
                <a:solidFill>
                  <a:schemeClr val="bg1"/>
                </a:solidFill>
              </a:rPr>
              <a:t> to find outliers</a:t>
            </a:r>
          </a:p>
          <a:p>
            <a:r>
              <a:rPr lang="en-US" sz="1000" dirty="0">
                <a:solidFill>
                  <a:schemeClr val="bg1"/>
                </a:solidFill>
              </a:rPr>
              <a:t>outliers = </a:t>
            </a:r>
            <a:r>
              <a:rPr lang="en-US" sz="1000" dirty="0" err="1">
                <a:solidFill>
                  <a:schemeClr val="bg1"/>
                </a:solidFill>
              </a:rPr>
              <a:t>emissions_by_country</a:t>
            </a:r>
            <a:r>
              <a:rPr lang="en-US" sz="1000" dirty="0">
                <a:solidFill>
                  <a:schemeClr val="bg1"/>
                </a:solidFill>
              </a:rPr>
              <a:t>[(</a:t>
            </a:r>
            <a:r>
              <a:rPr lang="en-US" sz="1000" dirty="0" err="1">
                <a:solidFill>
                  <a:schemeClr val="bg1"/>
                </a:solidFill>
              </a:rPr>
              <a:t>emissions_by_country</a:t>
            </a:r>
            <a:r>
              <a:rPr lang="en-US" sz="1000" dirty="0">
                <a:solidFill>
                  <a:schemeClr val="bg1"/>
                </a:solidFill>
              </a:rPr>
              <a:t> &lt; lower) | (</a:t>
            </a:r>
            <a:r>
              <a:rPr lang="en-US" sz="1000" dirty="0" err="1">
                <a:solidFill>
                  <a:schemeClr val="bg1"/>
                </a:solidFill>
              </a:rPr>
              <a:t>emissions_by_country</a:t>
            </a:r>
            <a:r>
              <a:rPr lang="en-US" sz="1000" dirty="0">
                <a:solidFill>
                  <a:schemeClr val="bg1"/>
                </a:solidFill>
              </a:rPr>
              <a:t> &gt; upper)]</a:t>
            </a:r>
          </a:p>
          <a:p>
            <a:r>
              <a:rPr lang="en-US" sz="1000" dirty="0">
                <a:solidFill>
                  <a:schemeClr val="bg1"/>
                </a:solidFill>
              </a:rPr>
              <a:t>print(outliers)</a:t>
            </a:r>
          </a:p>
        </p:txBody>
      </p:sp>
    </p:spTree>
    <p:extLst>
      <p:ext uri="{BB962C8B-B14F-4D97-AF65-F5344CB8AC3E}">
        <p14:creationId xmlns:p14="http://schemas.microsoft.com/office/powerpoint/2010/main" val="157244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FA9F-71D6-CAE6-CD0E-CDED974237F2}"/>
              </a:ext>
            </a:extLst>
          </p:cNvPr>
          <p:cNvSpPr>
            <a:spLocks noGrp="1"/>
          </p:cNvSpPr>
          <p:nvPr>
            <p:ph type="title"/>
          </p:nvPr>
        </p:nvSpPr>
        <p:spPr/>
        <p:txBody>
          <a:bodyPr/>
          <a:lstStyle/>
          <a:p>
            <a:r>
              <a:rPr lang="en-US" dirty="0"/>
              <a:t>What can’t statistics do?		</a:t>
            </a:r>
          </a:p>
        </p:txBody>
      </p:sp>
      <p:sp>
        <p:nvSpPr>
          <p:cNvPr id="3" name="Content Placeholder 2">
            <a:extLst>
              <a:ext uri="{FF2B5EF4-FFF2-40B4-BE49-F238E27FC236}">
                <a16:creationId xmlns:a16="http://schemas.microsoft.com/office/drawing/2014/main" id="{62D23DFD-4593-0FB0-2EB2-ACE112437363}"/>
              </a:ext>
            </a:extLst>
          </p:cNvPr>
          <p:cNvSpPr>
            <a:spLocks noGrp="1"/>
          </p:cNvSpPr>
          <p:nvPr>
            <p:ph idx="1"/>
          </p:nvPr>
        </p:nvSpPr>
        <p:spPr/>
        <p:txBody>
          <a:bodyPr/>
          <a:lstStyle/>
          <a:p>
            <a:r>
              <a:rPr lang="en-US" dirty="0"/>
              <a:t>Why is Game of Thrones so popular?</a:t>
            </a:r>
          </a:p>
          <a:p>
            <a:pPr marL="0" indent="0">
              <a:buNone/>
            </a:pPr>
            <a:r>
              <a:rPr lang="en-US" dirty="0"/>
              <a:t>Instead…</a:t>
            </a:r>
          </a:p>
          <a:p>
            <a:r>
              <a:rPr lang="en-US" dirty="0"/>
              <a:t>Are series with more violent scenes viewed by more people?</a:t>
            </a:r>
          </a:p>
          <a:p>
            <a:pPr marL="0" indent="0">
              <a:buNone/>
            </a:pPr>
            <a:r>
              <a:rPr lang="en-US" dirty="0"/>
              <a:t>But…</a:t>
            </a:r>
          </a:p>
          <a:p>
            <a:r>
              <a:rPr lang="en-US" dirty="0"/>
              <a:t>Even so, this can’t tell us if more violent scenes lead to more views.</a:t>
            </a:r>
          </a:p>
        </p:txBody>
      </p:sp>
    </p:spTree>
    <p:extLst>
      <p:ext uri="{BB962C8B-B14F-4D97-AF65-F5344CB8AC3E}">
        <p14:creationId xmlns:p14="http://schemas.microsoft.com/office/powerpoint/2010/main" val="207697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67B5D-478D-EBC2-34EC-E2EB050D814D}"/>
              </a:ext>
            </a:extLst>
          </p:cNvPr>
          <p:cNvSpPr txBox="1"/>
          <p:nvPr/>
        </p:nvSpPr>
        <p:spPr>
          <a:xfrm>
            <a:off x="113512" y="58846"/>
            <a:ext cx="11319642" cy="6186309"/>
          </a:xfrm>
          <a:prstGeom prst="rect">
            <a:avLst/>
          </a:prstGeom>
          <a:noFill/>
        </p:spPr>
        <p:txBody>
          <a:bodyPr wrap="square">
            <a:spAutoFit/>
          </a:bodyPr>
          <a:lstStyle/>
          <a:p>
            <a:r>
              <a:rPr lang="en-US" sz="2400" dirty="0"/>
              <a:t># Calculate total co2_emission per country: </a:t>
            </a:r>
            <a:r>
              <a:rPr lang="en-US" sz="2400" dirty="0" err="1"/>
              <a:t>emissions_by_country</a:t>
            </a:r>
            <a:endParaRPr lang="en-US" sz="2400" dirty="0"/>
          </a:p>
          <a:p>
            <a:r>
              <a:rPr lang="en-US" sz="2400" dirty="0" err="1"/>
              <a:t>emissions_by_country</a:t>
            </a:r>
            <a:r>
              <a:rPr lang="en-US" sz="2400" dirty="0"/>
              <a:t> = </a:t>
            </a:r>
            <a:r>
              <a:rPr lang="en-US" sz="2400" dirty="0" err="1"/>
              <a:t>food_consumption.groupby</a:t>
            </a:r>
            <a:r>
              <a:rPr lang="en-US" sz="2400" dirty="0"/>
              <a:t>('country')['co2_emission'].sum()</a:t>
            </a:r>
          </a:p>
          <a:p>
            <a:endParaRPr lang="en-US" sz="2400" dirty="0"/>
          </a:p>
          <a:p>
            <a:r>
              <a:rPr lang="en-US" sz="2400" dirty="0"/>
              <a:t># Compute the first and third quantiles and IQR of </a:t>
            </a:r>
            <a:r>
              <a:rPr lang="en-US" sz="2400" dirty="0" err="1"/>
              <a:t>emissions_by_country</a:t>
            </a:r>
            <a:endParaRPr lang="en-US" sz="2400" dirty="0"/>
          </a:p>
          <a:p>
            <a:r>
              <a:rPr lang="en-US" sz="2400" dirty="0"/>
              <a:t>q1 = </a:t>
            </a:r>
            <a:r>
              <a:rPr lang="en-US" sz="2400" dirty="0" err="1"/>
              <a:t>np.quantile</a:t>
            </a:r>
            <a:r>
              <a:rPr lang="en-US" sz="2400" dirty="0"/>
              <a:t>(</a:t>
            </a:r>
            <a:r>
              <a:rPr lang="en-US" sz="2400" dirty="0" err="1"/>
              <a:t>emissions_by_country</a:t>
            </a:r>
            <a:r>
              <a:rPr lang="en-US" sz="2400" dirty="0"/>
              <a:t>, 0.25)</a:t>
            </a:r>
          </a:p>
          <a:p>
            <a:r>
              <a:rPr lang="en-US" sz="2400" dirty="0"/>
              <a:t>q3 = </a:t>
            </a:r>
            <a:r>
              <a:rPr lang="en-US" sz="2400" dirty="0" err="1"/>
              <a:t>np.quantile</a:t>
            </a:r>
            <a:r>
              <a:rPr lang="en-US" sz="2400" dirty="0"/>
              <a:t>(</a:t>
            </a:r>
            <a:r>
              <a:rPr lang="en-US" sz="2400" dirty="0" err="1"/>
              <a:t>emissions_by_country</a:t>
            </a:r>
            <a:r>
              <a:rPr lang="en-US" sz="2400" dirty="0"/>
              <a:t>, 0.75)</a:t>
            </a:r>
          </a:p>
          <a:p>
            <a:r>
              <a:rPr lang="en-US" sz="2400" dirty="0" err="1"/>
              <a:t>iqr</a:t>
            </a:r>
            <a:r>
              <a:rPr lang="en-US" sz="2400" dirty="0"/>
              <a:t> = q3 - q1</a:t>
            </a:r>
          </a:p>
          <a:p>
            <a:endParaRPr lang="en-US" sz="2400" dirty="0"/>
          </a:p>
          <a:p>
            <a:r>
              <a:rPr lang="en-US" sz="2400" dirty="0"/>
              <a:t># Calculate the lower and upper cutoffs for outliers</a:t>
            </a:r>
          </a:p>
          <a:p>
            <a:r>
              <a:rPr lang="en-US" sz="2400" dirty="0"/>
              <a:t>lower = q1 - 1.5 * </a:t>
            </a:r>
            <a:r>
              <a:rPr lang="en-US" sz="2400" dirty="0" err="1"/>
              <a:t>iqr</a:t>
            </a:r>
            <a:endParaRPr lang="en-US" sz="2400" dirty="0"/>
          </a:p>
          <a:p>
            <a:r>
              <a:rPr lang="en-US" sz="2400" dirty="0"/>
              <a:t>upper = q3 + 1.5 * </a:t>
            </a:r>
            <a:r>
              <a:rPr lang="en-US" sz="2400" dirty="0" err="1"/>
              <a:t>iqr</a:t>
            </a:r>
            <a:endParaRPr lang="en-US" sz="2400" dirty="0"/>
          </a:p>
          <a:p>
            <a:endParaRPr lang="en-US" sz="2400" dirty="0"/>
          </a:p>
          <a:p>
            <a:r>
              <a:rPr lang="en-US" sz="2400" dirty="0"/>
              <a:t># Subset </a:t>
            </a:r>
            <a:r>
              <a:rPr lang="en-US" sz="2400" dirty="0" err="1"/>
              <a:t>emissions_by_country</a:t>
            </a:r>
            <a:r>
              <a:rPr lang="en-US" sz="2400" dirty="0"/>
              <a:t> to find outliers</a:t>
            </a:r>
          </a:p>
          <a:p>
            <a:r>
              <a:rPr lang="en-US" sz="2000" dirty="0"/>
              <a:t>outliers = </a:t>
            </a:r>
            <a:r>
              <a:rPr lang="en-US" sz="2000" dirty="0" err="1"/>
              <a:t>emissions_by_country</a:t>
            </a:r>
            <a:r>
              <a:rPr lang="en-US" sz="2000" dirty="0"/>
              <a:t>[(</a:t>
            </a:r>
            <a:r>
              <a:rPr lang="en-US" sz="2000" dirty="0" err="1"/>
              <a:t>emissions_by_country</a:t>
            </a:r>
            <a:r>
              <a:rPr lang="en-US" sz="2000" dirty="0"/>
              <a:t> &lt; lower) | (</a:t>
            </a:r>
            <a:r>
              <a:rPr lang="en-US" sz="2000" dirty="0" err="1"/>
              <a:t>emissions_by_country</a:t>
            </a:r>
            <a:r>
              <a:rPr lang="en-US" sz="2000" dirty="0"/>
              <a:t> &gt; upper)]</a:t>
            </a:r>
          </a:p>
          <a:p>
            <a:endParaRPr lang="en-US" sz="2000" dirty="0"/>
          </a:p>
          <a:p>
            <a:r>
              <a:rPr lang="en-US" sz="2000" dirty="0" err="1"/>
              <a:t>non_outliers</a:t>
            </a:r>
            <a:r>
              <a:rPr lang="en-US" sz="2000" dirty="0"/>
              <a:t> = </a:t>
            </a:r>
            <a:r>
              <a:rPr lang="en-US" sz="2000" dirty="0" err="1"/>
              <a:t>emissions_by_country</a:t>
            </a:r>
            <a:r>
              <a:rPr lang="en-US" sz="2000" dirty="0"/>
              <a:t>[(</a:t>
            </a:r>
            <a:r>
              <a:rPr lang="en-US" sz="2000" dirty="0" err="1"/>
              <a:t>emissions_by_country</a:t>
            </a:r>
            <a:r>
              <a:rPr lang="en-US" sz="2000" dirty="0"/>
              <a:t> &gt;= lower) | (</a:t>
            </a:r>
            <a:r>
              <a:rPr lang="en-US" sz="2000" dirty="0" err="1"/>
              <a:t>emissions_by_country</a:t>
            </a:r>
            <a:r>
              <a:rPr lang="en-US" sz="2000" dirty="0"/>
              <a:t> &lt;= upper)]</a:t>
            </a:r>
          </a:p>
          <a:p>
            <a:r>
              <a:rPr lang="en-US" sz="2400" dirty="0"/>
              <a:t>print(outliers)</a:t>
            </a:r>
          </a:p>
        </p:txBody>
      </p:sp>
    </p:spTree>
    <p:extLst>
      <p:ext uri="{BB962C8B-B14F-4D97-AF65-F5344CB8AC3E}">
        <p14:creationId xmlns:p14="http://schemas.microsoft.com/office/powerpoint/2010/main" val="4108904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FD3-82CC-5671-7812-520193A10367}"/>
              </a:ext>
            </a:extLst>
          </p:cNvPr>
          <p:cNvSpPr>
            <a:spLocks noGrp="1"/>
          </p:cNvSpPr>
          <p:nvPr>
            <p:ph type="title"/>
          </p:nvPr>
        </p:nvSpPr>
        <p:spPr/>
        <p:txBody>
          <a:bodyPr/>
          <a:lstStyle/>
          <a:p>
            <a:r>
              <a:rPr lang="en-US" dirty="0"/>
              <a:t>What are chances?</a:t>
            </a:r>
          </a:p>
        </p:txBody>
      </p:sp>
      <p:sp>
        <p:nvSpPr>
          <p:cNvPr id="3" name="Text Placeholder 2">
            <a:extLst>
              <a:ext uri="{FF2B5EF4-FFF2-40B4-BE49-F238E27FC236}">
                <a16:creationId xmlns:a16="http://schemas.microsoft.com/office/drawing/2014/main" id="{42391D3A-FE50-F8C9-FCEC-B4EDC8CE3E12}"/>
              </a:ext>
            </a:extLst>
          </p:cNvPr>
          <p:cNvSpPr>
            <a:spLocks noGrp="1"/>
          </p:cNvSpPr>
          <p:nvPr>
            <p:ph type="body" idx="1"/>
          </p:nvPr>
        </p:nvSpPr>
        <p:spPr/>
        <p:txBody>
          <a:bodyPr/>
          <a:lstStyle/>
          <a:p>
            <a:r>
              <a:rPr lang="en-US" dirty="0"/>
              <a:t>People talk about chance pretty frequently, like what are the chances of closing a sale, of rain tomorrow, or of winning a game? But how exactly do we measure chance?</a:t>
            </a:r>
          </a:p>
        </p:txBody>
      </p:sp>
    </p:spTree>
    <p:extLst>
      <p:ext uri="{BB962C8B-B14F-4D97-AF65-F5344CB8AC3E}">
        <p14:creationId xmlns:p14="http://schemas.microsoft.com/office/powerpoint/2010/main" val="2303760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6A99-D7B5-4D86-547C-97B067129B86}"/>
              </a:ext>
            </a:extLst>
          </p:cNvPr>
          <p:cNvSpPr>
            <a:spLocks noGrp="1"/>
          </p:cNvSpPr>
          <p:nvPr>
            <p:ph type="title"/>
          </p:nvPr>
        </p:nvSpPr>
        <p:spPr/>
        <p:txBody>
          <a:bodyPr/>
          <a:lstStyle/>
          <a:p>
            <a:r>
              <a:rPr lang="en-US" dirty="0"/>
              <a:t>Measuring chance</a:t>
            </a:r>
          </a:p>
        </p:txBody>
      </p:sp>
      <p:sp>
        <p:nvSpPr>
          <p:cNvPr id="3" name="Content Placeholder 2">
            <a:extLst>
              <a:ext uri="{FF2B5EF4-FFF2-40B4-BE49-F238E27FC236}">
                <a16:creationId xmlns:a16="http://schemas.microsoft.com/office/drawing/2014/main" id="{78A78E0D-89AA-ECA6-3E10-AE55CBF9197D}"/>
              </a:ext>
            </a:extLst>
          </p:cNvPr>
          <p:cNvSpPr>
            <a:spLocks noGrp="1"/>
          </p:cNvSpPr>
          <p:nvPr>
            <p:ph idx="1"/>
          </p:nvPr>
        </p:nvSpPr>
        <p:spPr/>
        <p:txBody>
          <a:bodyPr>
            <a:normAutofit/>
          </a:bodyPr>
          <a:lstStyle/>
          <a:p>
            <a:r>
              <a:rPr lang="en-US" sz="2000" dirty="0"/>
              <a:t>We can measure the chances of an event using probability. We can calculate the probability of some event by taking the number of ways the event can happen and dividing it by the total number of possible outcomes.</a:t>
            </a:r>
          </a:p>
          <a:p>
            <a:r>
              <a:rPr lang="en-US" sz="2000" dirty="0"/>
              <a:t>For example, if we flip a coin, it can land on either heads or tails. To get the probability of the coin landing on heads, we divide the 1 way to get heads by the two possible outcomes, heads and tails.</a:t>
            </a:r>
          </a:p>
        </p:txBody>
      </p:sp>
      <p:pic>
        <p:nvPicPr>
          <p:cNvPr id="4" name="Picture 3">
            <a:extLst>
              <a:ext uri="{FF2B5EF4-FFF2-40B4-BE49-F238E27FC236}">
                <a16:creationId xmlns:a16="http://schemas.microsoft.com/office/drawing/2014/main" id="{010BE021-312C-7F3A-8555-A684A0834A8C}"/>
              </a:ext>
            </a:extLst>
          </p:cNvPr>
          <p:cNvPicPr>
            <a:picLocks noChangeAspect="1"/>
          </p:cNvPicPr>
          <p:nvPr/>
        </p:nvPicPr>
        <p:blipFill>
          <a:blip r:embed="rId2"/>
          <a:stretch>
            <a:fillRect/>
          </a:stretch>
        </p:blipFill>
        <p:spPr>
          <a:xfrm>
            <a:off x="2636858" y="3611449"/>
            <a:ext cx="7125317" cy="2987299"/>
          </a:xfrm>
          <a:prstGeom prst="rect">
            <a:avLst/>
          </a:prstGeom>
        </p:spPr>
      </p:pic>
    </p:spTree>
    <p:extLst>
      <p:ext uri="{BB962C8B-B14F-4D97-AF65-F5344CB8AC3E}">
        <p14:creationId xmlns:p14="http://schemas.microsoft.com/office/powerpoint/2010/main" val="4138894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E90E-007E-D341-2A91-96EFA26ADDEB}"/>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0E969D1E-384A-46B2-3310-E21AB54F64F9}"/>
              </a:ext>
            </a:extLst>
          </p:cNvPr>
          <p:cNvSpPr>
            <a:spLocks noGrp="1"/>
          </p:cNvSpPr>
          <p:nvPr>
            <p:ph idx="1"/>
          </p:nvPr>
        </p:nvSpPr>
        <p:spPr/>
        <p:txBody>
          <a:bodyPr>
            <a:normAutofit/>
          </a:bodyPr>
          <a:lstStyle/>
          <a:p>
            <a:r>
              <a:rPr lang="en-US" sz="2000" dirty="0"/>
              <a:t>Let's look at a more complex scenario. There's a meeting coming up with a potential client, and we want to send someone from the sales team to the meeting. We'll put each person's name on a ticket in a box and pull one out randomly to decide who goes to the meeting.</a:t>
            </a:r>
          </a:p>
          <a:p>
            <a:r>
              <a:rPr lang="en-US" sz="2000" b="0" i="0" dirty="0">
                <a:solidFill>
                  <a:srgbClr val="05192D"/>
                </a:solidFill>
                <a:effectLst/>
                <a:latin typeface="Studio-Feixen-Sans"/>
              </a:rPr>
              <a:t>Brian's name gets pulled out. The probability of Brian being selected is one out of four, or 25%.</a:t>
            </a:r>
          </a:p>
        </p:txBody>
      </p:sp>
      <p:pic>
        <p:nvPicPr>
          <p:cNvPr id="7" name="Picture 6">
            <a:extLst>
              <a:ext uri="{FF2B5EF4-FFF2-40B4-BE49-F238E27FC236}">
                <a16:creationId xmlns:a16="http://schemas.microsoft.com/office/drawing/2014/main" id="{0FDE25E3-DB3D-3E10-1CD7-6FC63C3E800D}"/>
              </a:ext>
            </a:extLst>
          </p:cNvPr>
          <p:cNvPicPr>
            <a:picLocks noChangeAspect="1"/>
          </p:cNvPicPr>
          <p:nvPr/>
        </p:nvPicPr>
        <p:blipFill>
          <a:blip r:embed="rId2"/>
          <a:stretch>
            <a:fillRect/>
          </a:stretch>
        </p:blipFill>
        <p:spPr>
          <a:xfrm>
            <a:off x="3430808" y="3592902"/>
            <a:ext cx="5330383" cy="2376488"/>
          </a:xfrm>
          <a:prstGeom prst="rect">
            <a:avLst/>
          </a:prstGeom>
        </p:spPr>
      </p:pic>
    </p:spTree>
    <p:extLst>
      <p:ext uri="{BB962C8B-B14F-4D97-AF65-F5344CB8AC3E}">
        <p14:creationId xmlns:p14="http://schemas.microsoft.com/office/powerpoint/2010/main" val="2422386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64D0-E5D9-F0D4-6D4E-92E8B34D119A}"/>
              </a:ext>
            </a:extLst>
          </p:cNvPr>
          <p:cNvSpPr>
            <a:spLocks noGrp="1"/>
          </p:cNvSpPr>
          <p:nvPr>
            <p:ph type="title"/>
          </p:nvPr>
        </p:nvSpPr>
        <p:spPr/>
        <p:txBody>
          <a:bodyPr/>
          <a:lstStyle/>
          <a:p>
            <a:r>
              <a:rPr lang="en-US" dirty="0"/>
              <a:t>Sampling from a DataFrame</a:t>
            </a:r>
          </a:p>
        </p:txBody>
      </p:sp>
      <p:sp>
        <p:nvSpPr>
          <p:cNvPr id="3" name="Content Placeholder 2">
            <a:extLst>
              <a:ext uri="{FF2B5EF4-FFF2-40B4-BE49-F238E27FC236}">
                <a16:creationId xmlns:a16="http://schemas.microsoft.com/office/drawing/2014/main" id="{4AB233BD-526D-2649-C52E-26145E6BDDC2}"/>
              </a:ext>
            </a:extLst>
          </p:cNvPr>
          <p:cNvSpPr>
            <a:spLocks noGrp="1"/>
          </p:cNvSpPr>
          <p:nvPr>
            <p:ph idx="1"/>
          </p:nvPr>
        </p:nvSpPr>
        <p:spPr/>
        <p:txBody>
          <a:bodyPr/>
          <a:lstStyle/>
          <a:p>
            <a:r>
              <a:rPr lang="en-US" sz="2800" dirty="0"/>
              <a:t>We can recreate this scenario in Python using the sample() method. By default, it randomly samples one row from the DataFrame. </a:t>
            </a:r>
          </a:p>
          <a:p>
            <a:endParaRPr lang="en-US" dirty="0"/>
          </a:p>
        </p:txBody>
      </p:sp>
      <p:pic>
        <p:nvPicPr>
          <p:cNvPr id="5" name="Picture 4">
            <a:extLst>
              <a:ext uri="{FF2B5EF4-FFF2-40B4-BE49-F238E27FC236}">
                <a16:creationId xmlns:a16="http://schemas.microsoft.com/office/drawing/2014/main" id="{D2B4A177-B457-47CF-3604-427F91F92509}"/>
              </a:ext>
            </a:extLst>
          </p:cNvPr>
          <p:cNvPicPr>
            <a:picLocks noChangeAspect="1"/>
          </p:cNvPicPr>
          <p:nvPr/>
        </p:nvPicPr>
        <p:blipFill>
          <a:blip r:embed="rId2"/>
          <a:stretch>
            <a:fillRect/>
          </a:stretch>
        </p:blipFill>
        <p:spPr>
          <a:xfrm>
            <a:off x="304244" y="2896453"/>
            <a:ext cx="5298389" cy="1913307"/>
          </a:xfrm>
          <a:prstGeom prst="rect">
            <a:avLst/>
          </a:prstGeom>
        </p:spPr>
      </p:pic>
      <p:pic>
        <p:nvPicPr>
          <p:cNvPr id="7" name="Picture 6">
            <a:extLst>
              <a:ext uri="{FF2B5EF4-FFF2-40B4-BE49-F238E27FC236}">
                <a16:creationId xmlns:a16="http://schemas.microsoft.com/office/drawing/2014/main" id="{D1D939E5-B705-9D04-0C78-5333221FA24F}"/>
              </a:ext>
            </a:extLst>
          </p:cNvPr>
          <p:cNvPicPr>
            <a:picLocks noChangeAspect="1"/>
          </p:cNvPicPr>
          <p:nvPr/>
        </p:nvPicPr>
        <p:blipFill>
          <a:blip r:embed="rId3"/>
          <a:stretch>
            <a:fillRect/>
          </a:stretch>
        </p:blipFill>
        <p:spPr>
          <a:xfrm>
            <a:off x="5978105" y="2896453"/>
            <a:ext cx="5678071" cy="2328374"/>
          </a:xfrm>
          <a:prstGeom prst="rect">
            <a:avLst/>
          </a:prstGeom>
        </p:spPr>
      </p:pic>
      <p:sp>
        <p:nvSpPr>
          <p:cNvPr id="9" name="TextBox 8">
            <a:extLst>
              <a:ext uri="{FF2B5EF4-FFF2-40B4-BE49-F238E27FC236}">
                <a16:creationId xmlns:a16="http://schemas.microsoft.com/office/drawing/2014/main" id="{190AA08E-738C-CFBD-48B6-66D5ED3CCBC3}"/>
              </a:ext>
            </a:extLst>
          </p:cNvPr>
          <p:cNvSpPr txBox="1"/>
          <p:nvPr/>
        </p:nvSpPr>
        <p:spPr>
          <a:xfrm>
            <a:off x="5978105" y="5853797"/>
            <a:ext cx="6094562" cy="646331"/>
          </a:xfrm>
          <a:prstGeom prst="rect">
            <a:avLst/>
          </a:prstGeom>
          <a:noFill/>
        </p:spPr>
        <p:txBody>
          <a:bodyPr wrap="square">
            <a:spAutoFit/>
          </a:bodyPr>
          <a:lstStyle/>
          <a:p>
            <a:r>
              <a:rPr lang="en-US" b="0" i="0" dirty="0">
                <a:solidFill>
                  <a:srgbClr val="05192D"/>
                </a:solidFill>
                <a:effectLst/>
                <a:latin typeface="Studio-Feixen-Sans"/>
              </a:rPr>
              <a:t>To ensure the same results are obtained when we run the script in front of the team, the random seed is to be set.</a:t>
            </a:r>
            <a:endParaRPr lang="en-US" dirty="0"/>
          </a:p>
        </p:txBody>
      </p:sp>
    </p:spTree>
    <p:extLst>
      <p:ext uri="{BB962C8B-B14F-4D97-AF65-F5344CB8AC3E}">
        <p14:creationId xmlns:p14="http://schemas.microsoft.com/office/powerpoint/2010/main" val="584119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32E6-C533-980A-FF78-B4E1E9CF9BDA}"/>
              </a:ext>
            </a:extLst>
          </p:cNvPr>
          <p:cNvSpPr>
            <a:spLocks noGrp="1"/>
          </p:cNvSpPr>
          <p:nvPr>
            <p:ph type="title"/>
          </p:nvPr>
        </p:nvSpPr>
        <p:spPr/>
        <p:txBody>
          <a:bodyPr/>
          <a:lstStyle/>
          <a:p>
            <a:r>
              <a:rPr lang="en-US" dirty="0"/>
              <a:t>Scenario – a second meeting (sampling without replacement)</a:t>
            </a:r>
          </a:p>
        </p:txBody>
      </p:sp>
      <p:sp>
        <p:nvSpPr>
          <p:cNvPr id="3" name="Content Placeholder 2">
            <a:extLst>
              <a:ext uri="{FF2B5EF4-FFF2-40B4-BE49-F238E27FC236}">
                <a16:creationId xmlns:a16="http://schemas.microsoft.com/office/drawing/2014/main" id="{CE10ED53-2B4A-F4CC-AD7E-94BA5B3CC491}"/>
              </a:ext>
            </a:extLst>
          </p:cNvPr>
          <p:cNvSpPr>
            <a:spLocks noGrp="1"/>
          </p:cNvSpPr>
          <p:nvPr>
            <p:ph idx="1"/>
          </p:nvPr>
        </p:nvSpPr>
        <p:spPr/>
        <p:txBody>
          <a:bodyPr>
            <a:normAutofit/>
          </a:bodyPr>
          <a:lstStyle/>
          <a:p>
            <a:r>
              <a:rPr lang="en-US" sz="1800" b="0" i="0" dirty="0">
                <a:solidFill>
                  <a:srgbClr val="05192D"/>
                </a:solidFill>
                <a:effectLst/>
                <a:latin typeface="Studio-Feixen-Sans"/>
              </a:rPr>
              <a:t>Now there's another potential client who wants to meet at the same time, so we need to pick another salesperson. Brian has already been picked, and he can't be in two meetings at once, so we'll pick between the remaining three. This is called sampling without replacement since we aren't replacing the name we already pulled out.</a:t>
            </a:r>
          </a:p>
          <a:p>
            <a:r>
              <a:rPr lang="en-US" sz="1800" b="0" i="0" dirty="0">
                <a:solidFill>
                  <a:srgbClr val="05192D"/>
                </a:solidFill>
                <a:effectLst/>
                <a:latin typeface="Studio-Feixen-Sans"/>
              </a:rPr>
              <a:t>This time, Claire is picked, and the probability of this is one out of three, or about 33%.</a:t>
            </a:r>
          </a:p>
          <a:p>
            <a:r>
              <a:rPr lang="en-US" sz="1800" dirty="0">
                <a:solidFill>
                  <a:srgbClr val="05192D"/>
                </a:solidFill>
                <a:latin typeface="Studio-Feixen-Sans"/>
              </a:rPr>
              <a:t>To recreate this in Python, we can pass 2 into the sample method, which will give us 2 rows of the DataFrame.</a:t>
            </a:r>
          </a:p>
        </p:txBody>
      </p:sp>
      <p:pic>
        <p:nvPicPr>
          <p:cNvPr id="5" name="Picture 4">
            <a:extLst>
              <a:ext uri="{FF2B5EF4-FFF2-40B4-BE49-F238E27FC236}">
                <a16:creationId xmlns:a16="http://schemas.microsoft.com/office/drawing/2014/main" id="{5D468E3C-9834-3D70-A046-80536036C544}"/>
              </a:ext>
            </a:extLst>
          </p:cNvPr>
          <p:cNvPicPr>
            <a:picLocks noChangeAspect="1"/>
          </p:cNvPicPr>
          <p:nvPr/>
        </p:nvPicPr>
        <p:blipFill>
          <a:blip r:embed="rId2"/>
          <a:stretch>
            <a:fillRect/>
          </a:stretch>
        </p:blipFill>
        <p:spPr>
          <a:xfrm>
            <a:off x="546714" y="3865212"/>
            <a:ext cx="3913143" cy="979469"/>
          </a:xfrm>
          <a:prstGeom prst="rect">
            <a:avLst/>
          </a:prstGeom>
        </p:spPr>
      </p:pic>
      <p:pic>
        <p:nvPicPr>
          <p:cNvPr id="7" name="Picture 6">
            <a:extLst>
              <a:ext uri="{FF2B5EF4-FFF2-40B4-BE49-F238E27FC236}">
                <a16:creationId xmlns:a16="http://schemas.microsoft.com/office/drawing/2014/main" id="{4BB4B2B8-ABF5-C338-3041-F1A28056F200}"/>
              </a:ext>
            </a:extLst>
          </p:cNvPr>
          <p:cNvPicPr>
            <a:picLocks noChangeAspect="1"/>
          </p:cNvPicPr>
          <p:nvPr/>
        </p:nvPicPr>
        <p:blipFill>
          <a:blip r:embed="rId3"/>
          <a:stretch>
            <a:fillRect/>
          </a:stretch>
        </p:blipFill>
        <p:spPr>
          <a:xfrm>
            <a:off x="349459" y="4844680"/>
            <a:ext cx="4248438" cy="1883923"/>
          </a:xfrm>
          <a:prstGeom prst="rect">
            <a:avLst/>
          </a:prstGeom>
        </p:spPr>
      </p:pic>
      <p:pic>
        <p:nvPicPr>
          <p:cNvPr id="9" name="Picture 8">
            <a:extLst>
              <a:ext uri="{FF2B5EF4-FFF2-40B4-BE49-F238E27FC236}">
                <a16:creationId xmlns:a16="http://schemas.microsoft.com/office/drawing/2014/main" id="{CA2D5A9D-04DE-A6D3-7FAB-AAC96B3951F0}"/>
              </a:ext>
            </a:extLst>
          </p:cNvPr>
          <p:cNvPicPr>
            <a:picLocks noChangeAspect="1"/>
          </p:cNvPicPr>
          <p:nvPr/>
        </p:nvPicPr>
        <p:blipFill>
          <a:blip r:embed="rId4"/>
          <a:stretch>
            <a:fillRect/>
          </a:stretch>
        </p:blipFill>
        <p:spPr>
          <a:xfrm>
            <a:off x="6093545" y="4233695"/>
            <a:ext cx="3764606" cy="1943268"/>
          </a:xfrm>
          <a:prstGeom prst="rect">
            <a:avLst/>
          </a:prstGeom>
        </p:spPr>
      </p:pic>
    </p:spTree>
    <p:extLst>
      <p:ext uri="{BB962C8B-B14F-4D97-AF65-F5344CB8AC3E}">
        <p14:creationId xmlns:p14="http://schemas.microsoft.com/office/powerpoint/2010/main" val="3347555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4648-05B1-E5AB-816F-A7C861C2FFEA}"/>
              </a:ext>
            </a:extLst>
          </p:cNvPr>
          <p:cNvSpPr>
            <a:spLocks noGrp="1"/>
          </p:cNvSpPr>
          <p:nvPr>
            <p:ph type="title"/>
          </p:nvPr>
        </p:nvSpPr>
        <p:spPr/>
        <p:txBody>
          <a:bodyPr/>
          <a:lstStyle/>
          <a:p>
            <a:r>
              <a:rPr lang="en-US" dirty="0"/>
              <a:t>Sampling with replacement</a:t>
            </a:r>
          </a:p>
        </p:txBody>
      </p:sp>
      <p:sp>
        <p:nvSpPr>
          <p:cNvPr id="3" name="Content Placeholder 2">
            <a:extLst>
              <a:ext uri="{FF2B5EF4-FFF2-40B4-BE49-F238E27FC236}">
                <a16:creationId xmlns:a16="http://schemas.microsoft.com/office/drawing/2014/main" id="{18C46B67-B06A-3124-3769-897670C9DD61}"/>
              </a:ext>
            </a:extLst>
          </p:cNvPr>
          <p:cNvSpPr>
            <a:spLocks noGrp="1"/>
          </p:cNvSpPr>
          <p:nvPr>
            <p:ph idx="1"/>
          </p:nvPr>
        </p:nvSpPr>
        <p:spPr/>
        <p:txBody>
          <a:bodyPr>
            <a:normAutofit/>
          </a:bodyPr>
          <a:lstStyle/>
          <a:p>
            <a:r>
              <a:rPr lang="en-US" sz="2000" b="0" i="0" dirty="0">
                <a:solidFill>
                  <a:srgbClr val="05192D"/>
                </a:solidFill>
                <a:effectLst/>
                <a:latin typeface="Studio-Feixen-Sans"/>
              </a:rPr>
              <a:t>Now let's say the two meetings are happening on different days, so the same person could attend both. In this scenario, we need to return Brian's name to the box after picking it. </a:t>
            </a:r>
            <a:r>
              <a:rPr lang="en-US" sz="2000" b="0" i="0" dirty="0">
                <a:solidFill>
                  <a:srgbClr val="05192D"/>
                </a:solidFill>
                <a:effectLst/>
                <a:highlight>
                  <a:srgbClr val="FFFF00"/>
                </a:highlight>
                <a:latin typeface="Studio-Feixen-Sans"/>
              </a:rPr>
              <a:t>This is called sampling with replacement.</a:t>
            </a:r>
          </a:p>
          <a:p>
            <a:r>
              <a:rPr lang="en-US" sz="2000" b="0" i="0" dirty="0">
                <a:solidFill>
                  <a:srgbClr val="05192D"/>
                </a:solidFill>
                <a:effectLst/>
                <a:latin typeface="Studio-Feixen-Sans"/>
              </a:rPr>
              <a:t>Claire gets picked for the second meeting, but this time, the probability of picking her is 25%.</a:t>
            </a:r>
            <a:endParaRPr lang="en-US" sz="2000" dirty="0"/>
          </a:p>
        </p:txBody>
      </p:sp>
      <p:pic>
        <p:nvPicPr>
          <p:cNvPr id="5" name="Picture 4">
            <a:extLst>
              <a:ext uri="{FF2B5EF4-FFF2-40B4-BE49-F238E27FC236}">
                <a16:creationId xmlns:a16="http://schemas.microsoft.com/office/drawing/2014/main" id="{1DE3A42C-CC05-546C-8F39-9189BBC8E9B3}"/>
              </a:ext>
            </a:extLst>
          </p:cNvPr>
          <p:cNvPicPr>
            <a:picLocks noChangeAspect="1"/>
          </p:cNvPicPr>
          <p:nvPr/>
        </p:nvPicPr>
        <p:blipFill>
          <a:blip r:embed="rId2"/>
          <a:stretch>
            <a:fillRect/>
          </a:stretch>
        </p:blipFill>
        <p:spPr>
          <a:xfrm>
            <a:off x="942948" y="3489385"/>
            <a:ext cx="4051747" cy="1864861"/>
          </a:xfrm>
          <a:prstGeom prst="rect">
            <a:avLst/>
          </a:prstGeom>
        </p:spPr>
      </p:pic>
      <p:pic>
        <p:nvPicPr>
          <p:cNvPr id="7" name="Picture 6">
            <a:extLst>
              <a:ext uri="{FF2B5EF4-FFF2-40B4-BE49-F238E27FC236}">
                <a16:creationId xmlns:a16="http://schemas.microsoft.com/office/drawing/2014/main" id="{AFB49ECD-991D-792D-4E10-DF01DB012CE0}"/>
              </a:ext>
            </a:extLst>
          </p:cNvPr>
          <p:cNvPicPr>
            <a:picLocks noChangeAspect="1"/>
          </p:cNvPicPr>
          <p:nvPr/>
        </p:nvPicPr>
        <p:blipFill>
          <a:blip r:embed="rId3"/>
          <a:stretch>
            <a:fillRect/>
          </a:stretch>
        </p:blipFill>
        <p:spPr>
          <a:xfrm>
            <a:off x="5327799" y="3429000"/>
            <a:ext cx="5921253" cy="2331922"/>
          </a:xfrm>
          <a:prstGeom prst="rect">
            <a:avLst/>
          </a:prstGeom>
        </p:spPr>
      </p:pic>
    </p:spTree>
    <p:extLst>
      <p:ext uri="{BB962C8B-B14F-4D97-AF65-F5344CB8AC3E}">
        <p14:creationId xmlns:p14="http://schemas.microsoft.com/office/powerpoint/2010/main" val="4004194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8BE9B-1FEC-4D5A-105B-2BADA3F9519B}"/>
              </a:ext>
            </a:extLst>
          </p:cNvPr>
          <p:cNvPicPr>
            <a:picLocks noChangeAspect="1"/>
          </p:cNvPicPr>
          <p:nvPr/>
        </p:nvPicPr>
        <p:blipFill>
          <a:blip r:embed="rId2"/>
          <a:stretch>
            <a:fillRect/>
          </a:stretch>
        </p:blipFill>
        <p:spPr>
          <a:xfrm>
            <a:off x="2491427" y="199700"/>
            <a:ext cx="7209145" cy="3353091"/>
          </a:xfrm>
          <a:prstGeom prst="rect">
            <a:avLst/>
          </a:prstGeom>
        </p:spPr>
      </p:pic>
      <p:pic>
        <p:nvPicPr>
          <p:cNvPr id="5" name="Picture 4">
            <a:extLst>
              <a:ext uri="{FF2B5EF4-FFF2-40B4-BE49-F238E27FC236}">
                <a16:creationId xmlns:a16="http://schemas.microsoft.com/office/drawing/2014/main" id="{E5F0A35A-EADB-7A98-CFEC-70881097B679}"/>
              </a:ext>
            </a:extLst>
          </p:cNvPr>
          <p:cNvPicPr>
            <a:picLocks noChangeAspect="1"/>
          </p:cNvPicPr>
          <p:nvPr/>
        </p:nvPicPr>
        <p:blipFill>
          <a:blip r:embed="rId3"/>
          <a:stretch>
            <a:fillRect/>
          </a:stretch>
        </p:blipFill>
        <p:spPr>
          <a:xfrm>
            <a:off x="2491427" y="3552791"/>
            <a:ext cx="6919560" cy="3261643"/>
          </a:xfrm>
          <a:prstGeom prst="rect">
            <a:avLst/>
          </a:prstGeom>
        </p:spPr>
      </p:pic>
    </p:spTree>
    <p:extLst>
      <p:ext uri="{BB962C8B-B14F-4D97-AF65-F5344CB8AC3E}">
        <p14:creationId xmlns:p14="http://schemas.microsoft.com/office/powerpoint/2010/main" val="3793000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861BA-A9B7-C5E5-FE3A-EFD4CC2D7337}"/>
              </a:ext>
            </a:extLst>
          </p:cNvPr>
          <p:cNvSpPr>
            <a:spLocks noGrp="1"/>
          </p:cNvSpPr>
          <p:nvPr>
            <p:ph type="title"/>
          </p:nvPr>
        </p:nvSpPr>
        <p:spPr>
          <a:xfrm>
            <a:off x="838200" y="365126"/>
            <a:ext cx="10515600" cy="618286"/>
          </a:xfrm>
        </p:spPr>
        <p:txBody>
          <a:bodyPr>
            <a:normAutofit fontScale="90000"/>
          </a:bodyPr>
          <a:lstStyle/>
          <a:p>
            <a:r>
              <a:rPr lang="en-US" dirty="0"/>
              <a:t>Calculating probabilities</a:t>
            </a:r>
          </a:p>
        </p:txBody>
      </p:sp>
      <p:sp>
        <p:nvSpPr>
          <p:cNvPr id="3" name="Content Placeholder 2">
            <a:extLst>
              <a:ext uri="{FF2B5EF4-FFF2-40B4-BE49-F238E27FC236}">
                <a16:creationId xmlns:a16="http://schemas.microsoft.com/office/drawing/2014/main" id="{C364B8F5-15F5-0BC8-9F7D-AA38231A68CC}"/>
              </a:ext>
            </a:extLst>
          </p:cNvPr>
          <p:cNvSpPr>
            <a:spLocks noGrp="1"/>
          </p:cNvSpPr>
          <p:nvPr>
            <p:ph idx="1"/>
          </p:nvPr>
        </p:nvSpPr>
        <p:spPr>
          <a:xfrm>
            <a:off x="838200" y="1207339"/>
            <a:ext cx="10515600" cy="4351338"/>
          </a:xfrm>
        </p:spPr>
        <p:txBody>
          <a:bodyPr>
            <a:normAutofit/>
          </a:bodyPr>
          <a:lstStyle/>
          <a:p>
            <a:r>
              <a:rPr lang="en-US" sz="2000" b="0" i="0" dirty="0">
                <a:solidFill>
                  <a:srgbClr val="05192D"/>
                </a:solidFill>
                <a:effectLst/>
                <a:latin typeface="Studio-Feixen-Sans"/>
              </a:rPr>
              <a:t>You're in charge of the sales team, and it's time for performance reviews, starting with Amir. As part of the review, you want to randomly select a few of the deals that he's worked on over the past year so that you can look at them more deeply. Before you start selecting deals, you'll first figure out what the chances are of selecting certain deals.</a:t>
            </a:r>
          </a:p>
          <a:p>
            <a:r>
              <a:rPr lang="en-US" sz="2400" dirty="0">
                <a:solidFill>
                  <a:srgbClr val="05192D"/>
                </a:solidFill>
                <a:latin typeface="Studio-Feixen-Sans"/>
              </a:rPr>
              <a:t>Complete the following tasks.</a:t>
            </a:r>
          </a:p>
          <a:p>
            <a:pPr lvl="1"/>
            <a:r>
              <a:rPr lang="en-US" sz="1800" dirty="0">
                <a:solidFill>
                  <a:srgbClr val="05192D"/>
                </a:solidFill>
                <a:latin typeface="Studio-Feixen-Sans"/>
              </a:rPr>
              <a:t>Load amir_deals.csv to </a:t>
            </a:r>
            <a:r>
              <a:rPr lang="en-US" sz="1800" dirty="0" err="1">
                <a:solidFill>
                  <a:srgbClr val="05192D"/>
                </a:solidFill>
                <a:latin typeface="Studio-Feixen-Sans"/>
              </a:rPr>
              <a:t>amir_deals</a:t>
            </a:r>
            <a:endParaRPr lang="en-US" sz="1800" dirty="0">
              <a:solidFill>
                <a:srgbClr val="05192D"/>
              </a:solidFill>
              <a:latin typeface="Studio-Feixen-Sans"/>
            </a:endParaRPr>
          </a:p>
          <a:p>
            <a:pPr lvl="1"/>
            <a:r>
              <a:rPr lang="en-US" sz="1800" dirty="0"/>
              <a:t>Count the number of deals Amir worked on for each product type and store in counts.</a:t>
            </a:r>
          </a:p>
          <a:p>
            <a:pPr lvl="1"/>
            <a:r>
              <a:rPr lang="en-US" sz="1800" dirty="0"/>
              <a:t>Calculate the probability of selecting a deal for the different product types by dividing the counts by the total number of deals Amir worked on. Save this as probs.</a:t>
            </a:r>
          </a:p>
          <a:p>
            <a:pPr lvl="1"/>
            <a:r>
              <a:rPr lang="en-US" sz="1800" dirty="0"/>
              <a:t>If you randomly select one of Amir's deals, what's the probability that the deal will involve Product C? (15%, 80.43%, </a:t>
            </a:r>
            <a:r>
              <a:rPr lang="en-US" sz="1800" dirty="0">
                <a:highlight>
                  <a:srgbClr val="FFFF00"/>
                </a:highlight>
              </a:rPr>
              <a:t>8.43%</a:t>
            </a:r>
            <a:r>
              <a:rPr lang="en-US" sz="1800" dirty="0"/>
              <a:t>, 22.5% or 124.3%)</a:t>
            </a:r>
          </a:p>
        </p:txBody>
      </p:sp>
      <p:pic>
        <p:nvPicPr>
          <p:cNvPr id="5" name="Picture 4">
            <a:extLst>
              <a:ext uri="{FF2B5EF4-FFF2-40B4-BE49-F238E27FC236}">
                <a16:creationId xmlns:a16="http://schemas.microsoft.com/office/drawing/2014/main" id="{28019E8F-4925-870C-ACB0-990FDED9EAC1}"/>
              </a:ext>
            </a:extLst>
          </p:cNvPr>
          <p:cNvPicPr>
            <a:picLocks noChangeAspect="1"/>
          </p:cNvPicPr>
          <p:nvPr/>
        </p:nvPicPr>
        <p:blipFill>
          <a:blip r:embed="rId2"/>
          <a:stretch>
            <a:fillRect/>
          </a:stretch>
        </p:blipFill>
        <p:spPr>
          <a:xfrm>
            <a:off x="6894558" y="328035"/>
            <a:ext cx="4061812" cy="655377"/>
          </a:xfrm>
          <a:prstGeom prst="rect">
            <a:avLst/>
          </a:prstGeom>
        </p:spPr>
      </p:pic>
      <p:pic>
        <p:nvPicPr>
          <p:cNvPr id="9" name="Picture 8">
            <a:extLst>
              <a:ext uri="{FF2B5EF4-FFF2-40B4-BE49-F238E27FC236}">
                <a16:creationId xmlns:a16="http://schemas.microsoft.com/office/drawing/2014/main" id="{A6CCE5E6-BF1C-4571-F703-C19CB26DC937}"/>
              </a:ext>
            </a:extLst>
          </p:cNvPr>
          <p:cNvPicPr>
            <a:picLocks noChangeAspect="1"/>
          </p:cNvPicPr>
          <p:nvPr/>
        </p:nvPicPr>
        <p:blipFill>
          <a:blip r:embed="rId3"/>
          <a:stretch>
            <a:fillRect/>
          </a:stretch>
        </p:blipFill>
        <p:spPr>
          <a:xfrm>
            <a:off x="10084526" y="4512463"/>
            <a:ext cx="2006354" cy="2201845"/>
          </a:xfrm>
          <a:prstGeom prst="rect">
            <a:avLst/>
          </a:prstGeom>
        </p:spPr>
      </p:pic>
      <p:sp>
        <p:nvSpPr>
          <p:cNvPr id="11" name="TextBox 10">
            <a:extLst>
              <a:ext uri="{FF2B5EF4-FFF2-40B4-BE49-F238E27FC236}">
                <a16:creationId xmlns:a16="http://schemas.microsoft.com/office/drawing/2014/main" id="{28EAFC1D-DBB7-24F5-24AC-3D1CDB6BB759}"/>
              </a:ext>
            </a:extLst>
          </p:cNvPr>
          <p:cNvSpPr txBox="1"/>
          <p:nvPr/>
        </p:nvSpPr>
        <p:spPr>
          <a:xfrm>
            <a:off x="163174" y="4766941"/>
            <a:ext cx="8632885" cy="2031325"/>
          </a:xfrm>
          <a:prstGeom prst="rect">
            <a:avLst/>
          </a:prstGeom>
          <a:noFill/>
        </p:spPr>
        <p:txBody>
          <a:bodyPr wrap="square">
            <a:spAutoFit/>
          </a:bodyPr>
          <a:lstStyle/>
          <a:p>
            <a:r>
              <a:rPr lang="en-US" dirty="0" err="1">
                <a:solidFill>
                  <a:schemeClr val="accent5">
                    <a:lumMod val="75000"/>
                  </a:schemeClr>
                </a:solidFill>
              </a:rPr>
              <a:t>amir_deals</a:t>
            </a:r>
            <a:r>
              <a:rPr lang="en-US" dirty="0">
                <a:solidFill>
                  <a:schemeClr val="accent5">
                    <a:lumMod val="75000"/>
                  </a:schemeClr>
                </a:solidFill>
              </a:rPr>
              <a:t> = </a:t>
            </a:r>
            <a:r>
              <a:rPr lang="en-US" dirty="0" err="1">
                <a:solidFill>
                  <a:schemeClr val="accent5">
                    <a:lumMod val="75000"/>
                  </a:schemeClr>
                </a:solidFill>
              </a:rPr>
              <a:t>pd.read_csv</a:t>
            </a:r>
            <a:r>
              <a:rPr lang="en-US" dirty="0">
                <a:solidFill>
                  <a:schemeClr val="accent5">
                    <a:lumMod val="75000"/>
                  </a:schemeClr>
                </a:solidFill>
              </a:rPr>
              <a:t>('amir_deals.csv')</a:t>
            </a:r>
          </a:p>
          <a:p>
            <a:r>
              <a:rPr lang="en-US" dirty="0">
                <a:solidFill>
                  <a:schemeClr val="accent5">
                    <a:lumMod val="75000"/>
                  </a:schemeClr>
                </a:solidFill>
              </a:rPr>
              <a:t># Count the deals for each product</a:t>
            </a:r>
          </a:p>
          <a:p>
            <a:r>
              <a:rPr lang="en-US" dirty="0">
                <a:solidFill>
                  <a:schemeClr val="accent5">
                    <a:lumMod val="75000"/>
                  </a:schemeClr>
                </a:solidFill>
              </a:rPr>
              <a:t>counts = </a:t>
            </a:r>
            <a:r>
              <a:rPr lang="en-US" dirty="0" err="1">
                <a:solidFill>
                  <a:schemeClr val="accent5">
                    <a:lumMod val="75000"/>
                  </a:schemeClr>
                </a:solidFill>
              </a:rPr>
              <a:t>amir_deals</a:t>
            </a:r>
            <a:r>
              <a:rPr lang="en-US" dirty="0">
                <a:solidFill>
                  <a:schemeClr val="accent5">
                    <a:lumMod val="75000"/>
                  </a:schemeClr>
                </a:solidFill>
              </a:rPr>
              <a:t>['product'].</a:t>
            </a:r>
            <a:r>
              <a:rPr lang="en-US" dirty="0" err="1">
                <a:solidFill>
                  <a:schemeClr val="accent5">
                    <a:lumMod val="75000"/>
                  </a:schemeClr>
                </a:solidFill>
              </a:rPr>
              <a:t>value_counts</a:t>
            </a:r>
            <a:r>
              <a:rPr lang="en-US" dirty="0">
                <a:solidFill>
                  <a:schemeClr val="accent5">
                    <a:lumMod val="75000"/>
                  </a:schemeClr>
                </a:solidFill>
              </a:rPr>
              <a:t>()</a:t>
            </a:r>
          </a:p>
          <a:p>
            <a:endParaRPr lang="en-US" dirty="0">
              <a:solidFill>
                <a:schemeClr val="accent5">
                  <a:lumMod val="75000"/>
                </a:schemeClr>
              </a:solidFill>
            </a:endParaRPr>
          </a:p>
          <a:p>
            <a:r>
              <a:rPr lang="en-US" dirty="0">
                <a:solidFill>
                  <a:schemeClr val="accent5">
                    <a:lumMod val="75000"/>
                  </a:schemeClr>
                </a:solidFill>
              </a:rPr>
              <a:t># Calculate probability of picking a deal with each product</a:t>
            </a:r>
          </a:p>
          <a:p>
            <a:r>
              <a:rPr lang="en-US" dirty="0">
                <a:solidFill>
                  <a:schemeClr val="accent5">
                    <a:lumMod val="75000"/>
                  </a:schemeClr>
                </a:solidFill>
              </a:rPr>
              <a:t>probs = counts / </a:t>
            </a:r>
            <a:r>
              <a:rPr lang="en-US" dirty="0" err="1">
                <a:solidFill>
                  <a:schemeClr val="accent5">
                    <a:lumMod val="75000"/>
                  </a:schemeClr>
                </a:solidFill>
              </a:rPr>
              <a:t>amir_deals.shape</a:t>
            </a:r>
            <a:r>
              <a:rPr lang="en-US" dirty="0">
                <a:solidFill>
                  <a:schemeClr val="accent5">
                    <a:lumMod val="75000"/>
                  </a:schemeClr>
                </a:solidFill>
              </a:rPr>
              <a:t>[0]</a:t>
            </a:r>
          </a:p>
          <a:p>
            <a:r>
              <a:rPr lang="en-US" dirty="0">
                <a:solidFill>
                  <a:schemeClr val="accent5">
                    <a:lumMod val="75000"/>
                  </a:schemeClr>
                </a:solidFill>
              </a:rPr>
              <a:t>print(probs)</a:t>
            </a:r>
          </a:p>
        </p:txBody>
      </p:sp>
    </p:spTree>
    <p:extLst>
      <p:ext uri="{BB962C8B-B14F-4D97-AF65-F5344CB8AC3E}">
        <p14:creationId xmlns:p14="http://schemas.microsoft.com/office/powerpoint/2010/main" val="3795033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58A4-4687-4FBD-438F-53FCB995528B}"/>
              </a:ext>
            </a:extLst>
          </p:cNvPr>
          <p:cNvSpPr>
            <a:spLocks noGrp="1"/>
          </p:cNvSpPr>
          <p:nvPr>
            <p:ph type="title"/>
          </p:nvPr>
        </p:nvSpPr>
        <p:spPr>
          <a:xfrm>
            <a:off x="838200" y="365126"/>
            <a:ext cx="10515600" cy="480264"/>
          </a:xfrm>
        </p:spPr>
        <p:txBody>
          <a:bodyPr>
            <a:normAutofit fontScale="90000"/>
          </a:bodyPr>
          <a:lstStyle/>
          <a:p>
            <a:r>
              <a:rPr lang="en-US" dirty="0"/>
              <a:t>Sampling deals</a:t>
            </a:r>
          </a:p>
        </p:txBody>
      </p:sp>
      <p:sp>
        <p:nvSpPr>
          <p:cNvPr id="3" name="Content Placeholder 2">
            <a:extLst>
              <a:ext uri="{FF2B5EF4-FFF2-40B4-BE49-F238E27FC236}">
                <a16:creationId xmlns:a16="http://schemas.microsoft.com/office/drawing/2014/main" id="{4D3B9CE1-5498-7790-D20D-AE3D501480B0}"/>
              </a:ext>
            </a:extLst>
          </p:cNvPr>
          <p:cNvSpPr>
            <a:spLocks noGrp="1"/>
          </p:cNvSpPr>
          <p:nvPr>
            <p:ph idx="1"/>
          </p:nvPr>
        </p:nvSpPr>
        <p:spPr>
          <a:xfrm>
            <a:off x="924464" y="845390"/>
            <a:ext cx="10515600" cy="4351338"/>
          </a:xfrm>
        </p:spPr>
        <p:txBody>
          <a:bodyPr/>
          <a:lstStyle/>
          <a:p>
            <a:pPr algn="l"/>
            <a:r>
              <a:rPr lang="en-US" sz="2400" b="0" i="0" dirty="0">
                <a:solidFill>
                  <a:srgbClr val="05192D"/>
                </a:solidFill>
                <a:effectLst/>
                <a:latin typeface="Studio-Feixen-Sans"/>
              </a:rPr>
              <a:t>In the previous exercise, you counted the deals Amir worked on. Now it's time to randomly pick five deals so that you can reach out to each customer and ask if they were satisfied with the service they received. You'll try doing this both with and without replacement.</a:t>
            </a:r>
          </a:p>
          <a:p>
            <a:pPr algn="l"/>
            <a:r>
              <a:rPr lang="en-US" sz="2400" b="0" i="0" dirty="0">
                <a:solidFill>
                  <a:srgbClr val="05192D"/>
                </a:solidFill>
                <a:effectLst/>
                <a:latin typeface="Studio-Feixen-Sans"/>
              </a:rPr>
              <a:t>Additionally, you want to make sure this is done randomly and that it can be reproduced in case you get asked how you chose the deals, so you'll need to set the random seed before sampling from the deals.</a:t>
            </a:r>
          </a:p>
          <a:p>
            <a:pPr algn="l"/>
            <a:r>
              <a:rPr lang="en-US" sz="2400" dirty="0">
                <a:solidFill>
                  <a:srgbClr val="05192D"/>
                </a:solidFill>
                <a:latin typeface="Studio-Feixen-Sans"/>
              </a:rPr>
              <a:t>Complete the following tasks.</a:t>
            </a:r>
          </a:p>
          <a:p>
            <a:pPr lvl="1"/>
            <a:r>
              <a:rPr lang="en-US" sz="1800" b="0" i="0" dirty="0">
                <a:solidFill>
                  <a:srgbClr val="05192D"/>
                </a:solidFill>
                <a:effectLst/>
                <a:latin typeface="Studio-Feixen-Sans"/>
              </a:rPr>
              <a:t>Set the random seed to 24.</a:t>
            </a:r>
          </a:p>
          <a:p>
            <a:pPr lvl="1"/>
            <a:r>
              <a:rPr lang="en-US" sz="1800" b="0" i="0" dirty="0">
                <a:solidFill>
                  <a:srgbClr val="05192D"/>
                </a:solidFill>
                <a:effectLst/>
                <a:latin typeface="Studio-Feixen-Sans"/>
              </a:rPr>
              <a:t>Take a sample of 5 deals without replacement and store them as </a:t>
            </a:r>
            <a:r>
              <a:rPr lang="en-US" sz="1800" b="0" i="0" dirty="0" err="1">
                <a:solidFill>
                  <a:srgbClr val="05192D"/>
                </a:solidFill>
                <a:effectLst/>
                <a:latin typeface="Studio-Feixen-Sans"/>
              </a:rPr>
              <a:t>sample_without_replacement</a:t>
            </a:r>
            <a:r>
              <a:rPr lang="en-US" sz="1800" b="0" i="0" dirty="0">
                <a:solidFill>
                  <a:srgbClr val="05192D"/>
                </a:solidFill>
                <a:effectLst/>
                <a:latin typeface="Studio-Feixen-Sans"/>
              </a:rPr>
              <a:t>.</a:t>
            </a:r>
          </a:p>
          <a:p>
            <a:pPr lvl="1"/>
            <a:r>
              <a:rPr lang="en-US" sz="1800" b="0" i="0" dirty="0">
                <a:solidFill>
                  <a:srgbClr val="05192D"/>
                </a:solidFill>
                <a:effectLst/>
                <a:latin typeface="Studio-Feixen-Sans"/>
              </a:rPr>
              <a:t>Take a sample of 5 deals with replacement and save as </a:t>
            </a:r>
            <a:r>
              <a:rPr lang="en-US" sz="1800" b="0" i="0" dirty="0" err="1">
                <a:solidFill>
                  <a:srgbClr val="05192D"/>
                </a:solidFill>
                <a:effectLst/>
                <a:latin typeface="Studio-Feixen-Sans"/>
              </a:rPr>
              <a:t>sample_with_replacement</a:t>
            </a:r>
            <a:r>
              <a:rPr lang="en-US" sz="1800" b="0" i="0" dirty="0">
                <a:solidFill>
                  <a:srgbClr val="05192D"/>
                </a:solidFill>
                <a:effectLst/>
                <a:latin typeface="Studio-Feixen-Sans"/>
              </a:rPr>
              <a:t>.</a:t>
            </a:r>
          </a:p>
          <a:p>
            <a:endParaRPr lang="en-US" dirty="0"/>
          </a:p>
        </p:txBody>
      </p:sp>
      <p:sp>
        <p:nvSpPr>
          <p:cNvPr id="5" name="TextBox 4">
            <a:extLst>
              <a:ext uri="{FF2B5EF4-FFF2-40B4-BE49-F238E27FC236}">
                <a16:creationId xmlns:a16="http://schemas.microsoft.com/office/drawing/2014/main" id="{9B202808-D4F0-E59D-B12E-77BAE345C4AF}"/>
              </a:ext>
            </a:extLst>
          </p:cNvPr>
          <p:cNvSpPr txBox="1"/>
          <p:nvPr/>
        </p:nvSpPr>
        <p:spPr>
          <a:xfrm>
            <a:off x="1406105" y="4680026"/>
            <a:ext cx="7882938" cy="2246769"/>
          </a:xfrm>
          <a:prstGeom prst="rect">
            <a:avLst/>
          </a:prstGeom>
          <a:noFill/>
        </p:spPr>
        <p:txBody>
          <a:bodyPr wrap="square">
            <a:spAutoFit/>
          </a:bodyPr>
          <a:lstStyle/>
          <a:p>
            <a:r>
              <a:rPr lang="en-US" sz="1400" dirty="0">
                <a:solidFill>
                  <a:schemeClr val="accent5">
                    <a:lumMod val="75000"/>
                  </a:schemeClr>
                </a:solidFill>
              </a:rPr>
              <a:t># Set random seed</a:t>
            </a:r>
          </a:p>
          <a:p>
            <a:r>
              <a:rPr lang="en-US" sz="1400" dirty="0" err="1">
                <a:solidFill>
                  <a:schemeClr val="accent5">
                    <a:lumMod val="75000"/>
                  </a:schemeClr>
                </a:solidFill>
              </a:rPr>
              <a:t>np.random.seed</a:t>
            </a:r>
            <a:r>
              <a:rPr lang="en-US" sz="1400" dirty="0">
                <a:solidFill>
                  <a:schemeClr val="accent5">
                    <a:lumMod val="75000"/>
                  </a:schemeClr>
                </a:solidFill>
              </a:rPr>
              <a:t>(24)</a:t>
            </a:r>
          </a:p>
          <a:p>
            <a:endParaRPr lang="en-US" sz="1400" dirty="0">
              <a:solidFill>
                <a:schemeClr val="accent5">
                  <a:lumMod val="75000"/>
                </a:schemeClr>
              </a:solidFill>
            </a:endParaRPr>
          </a:p>
          <a:p>
            <a:r>
              <a:rPr lang="en-US" sz="1400" dirty="0">
                <a:solidFill>
                  <a:schemeClr val="accent5">
                    <a:lumMod val="75000"/>
                  </a:schemeClr>
                </a:solidFill>
              </a:rPr>
              <a:t># Sample 5 deals without replacement</a:t>
            </a:r>
          </a:p>
          <a:p>
            <a:r>
              <a:rPr lang="en-US" sz="1400" dirty="0" err="1">
                <a:solidFill>
                  <a:schemeClr val="accent5">
                    <a:lumMod val="75000"/>
                  </a:schemeClr>
                </a:solidFill>
              </a:rPr>
              <a:t>sample_without_replacement</a:t>
            </a:r>
            <a:r>
              <a:rPr lang="en-US" sz="1400" dirty="0">
                <a:solidFill>
                  <a:schemeClr val="accent5">
                    <a:lumMod val="75000"/>
                  </a:schemeClr>
                </a:solidFill>
              </a:rPr>
              <a:t> = </a:t>
            </a:r>
            <a:r>
              <a:rPr lang="en-US" sz="1400" dirty="0" err="1">
                <a:solidFill>
                  <a:schemeClr val="accent5">
                    <a:lumMod val="75000"/>
                  </a:schemeClr>
                </a:solidFill>
              </a:rPr>
              <a:t>amir_deals.sample</a:t>
            </a:r>
            <a:r>
              <a:rPr lang="en-US" sz="1400" dirty="0">
                <a:solidFill>
                  <a:schemeClr val="accent5">
                    <a:lumMod val="75000"/>
                  </a:schemeClr>
                </a:solidFill>
              </a:rPr>
              <a:t>(5)</a:t>
            </a:r>
          </a:p>
          <a:p>
            <a:r>
              <a:rPr lang="en-US" sz="1400" dirty="0">
                <a:solidFill>
                  <a:schemeClr val="accent5">
                    <a:lumMod val="75000"/>
                  </a:schemeClr>
                </a:solidFill>
              </a:rPr>
              <a:t>print(</a:t>
            </a:r>
            <a:r>
              <a:rPr lang="en-US" sz="1400" dirty="0" err="1">
                <a:solidFill>
                  <a:schemeClr val="accent5">
                    <a:lumMod val="75000"/>
                  </a:schemeClr>
                </a:solidFill>
              </a:rPr>
              <a:t>sample_without_replacement</a:t>
            </a:r>
            <a:r>
              <a:rPr lang="en-US" sz="1400" dirty="0">
                <a:solidFill>
                  <a:schemeClr val="accent5">
                    <a:lumMod val="75000"/>
                  </a:schemeClr>
                </a:solidFill>
              </a:rPr>
              <a:t>)</a:t>
            </a:r>
          </a:p>
          <a:p>
            <a:endParaRPr lang="en-US" sz="1400" dirty="0">
              <a:solidFill>
                <a:schemeClr val="accent5">
                  <a:lumMod val="75000"/>
                </a:schemeClr>
              </a:solidFill>
            </a:endParaRPr>
          </a:p>
          <a:p>
            <a:r>
              <a:rPr lang="en-US" sz="1400" dirty="0">
                <a:solidFill>
                  <a:schemeClr val="accent5">
                    <a:lumMod val="75000"/>
                  </a:schemeClr>
                </a:solidFill>
              </a:rPr>
              <a:t># Sample 5 deals with replacement</a:t>
            </a:r>
          </a:p>
          <a:p>
            <a:r>
              <a:rPr lang="en-US" sz="1400" dirty="0" err="1">
                <a:solidFill>
                  <a:schemeClr val="accent5">
                    <a:lumMod val="75000"/>
                  </a:schemeClr>
                </a:solidFill>
              </a:rPr>
              <a:t>sample_with_replacement</a:t>
            </a:r>
            <a:r>
              <a:rPr lang="en-US" sz="1400" dirty="0">
                <a:solidFill>
                  <a:schemeClr val="accent5">
                    <a:lumMod val="75000"/>
                  </a:schemeClr>
                </a:solidFill>
              </a:rPr>
              <a:t> = </a:t>
            </a:r>
            <a:r>
              <a:rPr lang="en-US" sz="1400" dirty="0" err="1">
                <a:solidFill>
                  <a:schemeClr val="accent5">
                    <a:lumMod val="75000"/>
                  </a:schemeClr>
                </a:solidFill>
              </a:rPr>
              <a:t>amir_deals.sample</a:t>
            </a:r>
            <a:r>
              <a:rPr lang="en-US" sz="1400" dirty="0">
                <a:solidFill>
                  <a:schemeClr val="accent5">
                    <a:lumMod val="75000"/>
                  </a:schemeClr>
                </a:solidFill>
              </a:rPr>
              <a:t>(5, replace=True)</a:t>
            </a:r>
          </a:p>
          <a:p>
            <a:r>
              <a:rPr lang="en-US" sz="1400" dirty="0">
                <a:solidFill>
                  <a:schemeClr val="accent5">
                    <a:lumMod val="75000"/>
                  </a:schemeClr>
                </a:solidFill>
              </a:rPr>
              <a:t>print(</a:t>
            </a:r>
            <a:r>
              <a:rPr lang="en-US" sz="1400" dirty="0" err="1">
                <a:solidFill>
                  <a:schemeClr val="accent5">
                    <a:lumMod val="75000"/>
                  </a:schemeClr>
                </a:solidFill>
              </a:rPr>
              <a:t>sample_with_replacement</a:t>
            </a:r>
            <a:r>
              <a:rPr lang="en-US" sz="1400" dirty="0">
                <a:solidFill>
                  <a:schemeClr val="accent5">
                    <a:lumMod val="75000"/>
                  </a:schemeClr>
                </a:solidFill>
              </a:rPr>
              <a:t>)</a:t>
            </a:r>
          </a:p>
        </p:txBody>
      </p:sp>
    </p:spTree>
    <p:extLst>
      <p:ext uri="{BB962C8B-B14F-4D97-AF65-F5344CB8AC3E}">
        <p14:creationId xmlns:p14="http://schemas.microsoft.com/office/powerpoint/2010/main" val="3441564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806E42-8008-DBBA-E6CC-502E61E29D9F}"/>
              </a:ext>
            </a:extLst>
          </p:cNvPr>
          <p:cNvPicPr>
            <a:picLocks noChangeAspect="1"/>
          </p:cNvPicPr>
          <p:nvPr/>
        </p:nvPicPr>
        <p:blipFill rotWithShape="1">
          <a:blip r:embed="rId2"/>
          <a:srcRect t="-1004"/>
          <a:stretch/>
        </p:blipFill>
        <p:spPr>
          <a:xfrm>
            <a:off x="5982621" y="194950"/>
            <a:ext cx="6209379" cy="2899719"/>
          </a:xfrm>
          <a:prstGeom prst="rect">
            <a:avLst/>
          </a:prstGeom>
        </p:spPr>
      </p:pic>
      <p:pic>
        <p:nvPicPr>
          <p:cNvPr id="9" name="Picture 8">
            <a:extLst>
              <a:ext uri="{FF2B5EF4-FFF2-40B4-BE49-F238E27FC236}">
                <a16:creationId xmlns:a16="http://schemas.microsoft.com/office/drawing/2014/main" id="{A1D6ED2B-1975-7960-805F-4B2A4671DCBC}"/>
              </a:ext>
            </a:extLst>
          </p:cNvPr>
          <p:cNvPicPr>
            <a:picLocks noChangeAspect="1"/>
          </p:cNvPicPr>
          <p:nvPr/>
        </p:nvPicPr>
        <p:blipFill>
          <a:blip r:embed="rId3"/>
          <a:stretch>
            <a:fillRect/>
          </a:stretch>
        </p:blipFill>
        <p:spPr>
          <a:xfrm>
            <a:off x="5982621" y="3623628"/>
            <a:ext cx="5793725" cy="2000981"/>
          </a:xfrm>
          <a:prstGeom prst="rect">
            <a:avLst/>
          </a:prstGeom>
        </p:spPr>
      </p:pic>
      <p:pic>
        <p:nvPicPr>
          <p:cNvPr id="14" name="Picture 13">
            <a:extLst>
              <a:ext uri="{FF2B5EF4-FFF2-40B4-BE49-F238E27FC236}">
                <a16:creationId xmlns:a16="http://schemas.microsoft.com/office/drawing/2014/main" id="{FB076742-EA78-CD83-0408-7230B0E8C94F}"/>
              </a:ext>
            </a:extLst>
          </p:cNvPr>
          <p:cNvPicPr>
            <a:picLocks noChangeAspect="1"/>
          </p:cNvPicPr>
          <p:nvPr/>
        </p:nvPicPr>
        <p:blipFill>
          <a:blip r:embed="rId4"/>
          <a:stretch>
            <a:fillRect/>
          </a:stretch>
        </p:blipFill>
        <p:spPr>
          <a:xfrm>
            <a:off x="16592" y="194951"/>
            <a:ext cx="5966029" cy="2899719"/>
          </a:xfrm>
          <a:prstGeom prst="rect">
            <a:avLst/>
          </a:prstGeom>
        </p:spPr>
      </p:pic>
      <p:sp>
        <p:nvSpPr>
          <p:cNvPr id="18" name="TextBox 17">
            <a:extLst>
              <a:ext uri="{FF2B5EF4-FFF2-40B4-BE49-F238E27FC236}">
                <a16:creationId xmlns:a16="http://schemas.microsoft.com/office/drawing/2014/main" id="{7EBB7B5E-BF26-87A3-77D5-1ED3D2E2DD44}"/>
              </a:ext>
            </a:extLst>
          </p:cNvPr>
          <p:cNvSpPr txBox="1"/>
          <p:nvPr/>
        </p:nvSpPr>
        <p:spPr>
          <a:xfrm>
            <a:off x="0" y="5093389"/>
            <a:ext cx="5894201" cy="1569660"/>
          </a:xfrm>
          <a:prstGeom prst="rect">
            <a:avLst/>
          </a:prstGeom>
          <a:noFill/>
        </p:spPr>
        <p:txBody>
          <a:bodyPr wrap="square">
            <a:spAutoFit/>
          </a:bodyPr>
          <a:lstStyle/>
          <a:p>
            <a:pPr algn="thaiDist"/>
            <a:r>
              <a:rPr lang="en-US" sz="1600" b="0" i="0" dirty="0">
                <a:solidFill>
                  <a:srgbClr val="05192D"/>
                </a:solidFill>
                <a:effectLst/>
                <a:latin typeface="Studio-Feixen-Sans"/>
              </a:rPr>
              <a:t>Being able to identify data types is important since the type of data you're working with will dictate what kinds of summary statistics and visualizations make sense for your data, so this is an important skill to master. For numerical data, we can use summary statistics like mean, and plots like scatter plots, but these don't make a ton of sense for categorical data.</a:t>
            </a:r>
            <a:endParaRPr lang="en-US" sz="1600" dirty="0"/>
          </a:p>
        </p:txBody>
      </p:sp>
    </p:spTree>
    <p:extLst>
      <p:ext uri="{BB962C8B-B14F-4D97-AF65-F5344CB8AC3E}">
        <p14:creationId xmlns:p14="http://schemas.microsoft.com/office/powerpoint/2010/main" val="4181013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8994-1923-21BD-C8D4-00F64708295C}"/>
              </a:ext>
            </a:extLst>
          </p:cNvPr>
          <p:cNvSpPr>
            <a:spLocks noGrp="1"/>
          </p:cNvSpPr>
          <p:nvPr>
            <p:ph type="title"/>
          </p:nvPr>
        </p:nvSpPr>
        <p:spPr/>
        <p:txBody>
          <a:bodyPr/>
          <a:lstStyle/>
          <a:p>
            <a:r>
              <a:rPr lang="en-US" dirty="0"/>
              <a:t>Discrete distributions</a:t>
            </a:r>
          </a:p>
        </p:txBody>
      </p:sp>
      <p:sp>
        <p:nvSpPr>
          <p:cNvPr id="3" name="Content Placeholder 2">
            <a:extLst>
              <a:ext uri="{FF2B5EF4-FFF2-40B4-BE49-F238E27FC236}">
                <a16:creationId xmlns:a16="http://schemas.microsoft.com/office/drawing/2014/main" id="{AAE4FC22-6C03-D010-81FA-B7460A3E86AA}"/>
              </a:ext>
            </a:extLst>
          </p:cNvPr>
          <p:cNvSpPr>
            <a:spLocks noGrp="1"/>
          </p:cNvSpPr>
          <p:nvPr>
            <p:ph idx="1"/>
          </p:nvPr>
        </p:nvSpPr>
        <p:spPr/>
        <p:txBody>
          <a:bodyPr/>
          <a:lstStyle/>
          <a:p>
            <a:r>
              <a:rPr lang="en-US" b="0" i="0" dirty="0">
                <a:solidFill>
                  <a:srgbClr val="05192D"/>
                </a:solidFill>
                <a:effectLst/>
                <a:latin typeface="Studio-Feixen-Sans"/>
              </a:rPr>
              <a:t>We will take a deeper dive into probability and begin looking at probability distributions.</a:t>
            </a:r>
          </a:p>
          <a:p>
            <a:r>
              <a:rPr lang="en-US" b="0" i="0" dirty="0">
                <a:solidFill>
                  <a:srgbClr val="05192D"/>
                </a:solidFill>
                <a:effectLst/>
                <a:latin typeface="Studio-Feixen-Sans"/>
              </a:rPr>
              <a:t>Let's consider rolling a standard, six-sided die.</a:t>
            </a:r>
            <a:endParaRPr lang="en-US" dirty="0">
              <a:solidFill>
                <a:srgbClr val="05192D"/>
              </a:solidFill>
              <a:latin typeface="Studio-Feixen-Sans"/>
            </a:endParaRPr>
          </a:p>
          <a:p>
            <a:r>
              <a:rPr lang="en-US" b="0" i="0" dirty="0">
                <a:solidFill>
                  <a:srgbClr val="05192D"/>
                </a:solidFill>
                <a:effectLst/>
                <a:latin typeface="Studio-Feixen-Sans"/>
              </a:rPr>
              <a:t>There are six numbers, or six possible outcomes, and every number has one sixth, or about a 17 percent chance of being rolled. This is an example of a probability distribution.</a:t>
            </a:r>
            <a:endParaRPr lang="en-US" dirty="0"/>
          </a:p>
        </p:txBody>
      </p:sp>
      <p:pic>
        <p:nvPicPr>
          <p:cNvPr id="5" name="Picture 4">
            <a:extLst>
              <a:ext uri="{FF2B5EF4-FFF2-40B4-BE49-F238E27FC236}">
                <a16:creationId xmlns:a16="http://schemas.microsoft.com/office/drawing/2014/main" id="{72969BBB-1119-57A8-8DAC-82533E8A2A75}"/>
              </a:ext>
            </a:extLst>
          </p:cNvPr>
          <p:cNvPicPr>
            <a:picLocks noChangeAspect="1"/>
          </p:cNvPicPr>
          <p:nvPr/>
        </p:nvPicPr>
        <p:blipFill>
          <a:blip r:embed="rId2"/>
          <a:stretch>
            <a:fillRect/>
          </a:stretch>
        </p:blipFill>
        <p:spPr>
          <a:xfrm>
            <a:off x="7168551" y="4184690"/>
            <a:ext cx="3814686" cy="2127210"/>
          </a:xfrm>
          <a:prstGeom prst="rect">
            <a:avLst/>
          </a:prstGeom>
        </p:spPr>
      </p:pic>
    </p:spTree>
    <p:extLst>
      <p:ext uri="{BB962C8B-B14F-4D97-AF65-F5344CB8AC3E}">
        <p14:creationId xmlns:p14="http://schemas.microsoft.com/office/powerpoint/2010/main" val="2394716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95961-E0EE-41B7-CFD8-0F2C4C036ED3}"/>
              </a:ext>
            </a:extLst>
          </p:cNvPr>
          <p:cNvSpPr>
            <a:spLocks noGrp="1"/>
          </p:cNvSpPr>
          <p:nvPr>
            <p:ph type="title"/>
          </p:nvPr>
        </p:nvSpPr>
        <p:spPr/>
        <p:txBody>
          <a:bodyPr/>
          <a:lstStyle/>
          <a:p>
            <a:r>
              <a:rPr lang="en-US" dirty="0"/>
              <a:t>Probability Distribution</a:t>
            </a:r>
          </a:p>
        </p:txBody>
      </p:sp>
      <p:sp>
        <p:nvSpPr>
          <p:cNvPr id="3" name="Content Placeholder 2">
            <a:extLst>
              <a:ext uri="{FF2B5EF4-FFF2-40B4-BE49-F238E27FC236}">
                <a16:creationId xmlns:a16="http://schemas.microsoft.com/office/drawing/2014/main" id="{488CD868-C4A5-14FD-C8E7-319738432405}"/>
              </a:ext>
            </a:extLst>
          </p:cNvPr>
          <p:cNvSpPr>
            <a:spLocks noGrp="1"/>
          </p:cNvSpPr>
          <p:nvPr>
            <p:ph idx="1"/>
          </p:nvPr>
        </p:nvSpPr>
        <p:spPr/>
        <p:txBody>
          <a:bodyPr>
            <a:normAutofit/>
          </a:bodyPr>
          <a:lstStyle/>
          <a:p>
            <a:pPr algn="thaiDist"/>
            <a:r>
              <a:rPr lang="en-US" sz="2400" b="0" i="0" dirty="0">
                <a:solidFill>
                  <a:srgbClr val="05192D"/>
                </a:solidFill>
                <a:effectLst/>
                <a:latin typeface="Studio-Feixen-Sans"/>
              </a:rPr>
              <a:t>A probability distribution describes the probability of each possible outcome in a scenario. We can also talk about the expected value of a distribution, </a:t>
            </a:r>
            <a:r>
              <a:rPr lang="en-US" sz="2400" b="0" i="0" dirty="0">
                <a:solidFill>
                  <a:srgbClr val="05192D"/>
                </a:solidFill>
                <a:effectLst/>
                <a:highlight>
                  <a:srgbClr val="FFFF00"/>
                </a:highlight>
                <a:latin typeface="Studio-Feixen-Sans"/>
              </a:rPr>
              <a:t>which is the mean of a distribution</a:t>
            </a:r>
            <a:r>
              <a:rPr lang="en-US" sz="2400" b="0" i="0" dirty="0">
                <a:solidFill>
                  <a:srgbClr val="05192D"/>
                </a:solidFill>
                <a:effectLst/>
                <a:latin typeface="Studio-Feixen-Sans"/>
              </a:rPr>
              <a:t>. We can calculate this by multiplying each value by its probability (one sixth in this case) and summing, so the expected value of rolling a fair die is 3.5.</a:t>
            </a:r>
            <a:endParaRPr lang="en-US" sz="2400" dirty="0"/>
          </a:p>
        </p:txBody>
      </p:sp>
      <p:pic>
        <p:nvPicPr>
          <p:cNvPr id="5" name="Picture 4">
            <a:extLst>
              <a:ext uri="{FF2B5EF4-FFF2-40B4-BE49-F238E27FC236}">
                <a16:creationId xmlns:a16="http://schemas.microsoft.com/office/drawing/2014/main" id="{1D264823-DBEE-3D77-6519-1A99C7115485}"/>
              </a:ext>
            </a:extLst>
          </p:cNvPr>
          <p:cNvPicPr>
            <a:picLocks noChangeAspect="1"/>
          </p:cNvPicPr>
          <p:nvPr/>
        </p:nvPicPr>
        <p:blipFill>
          <a:blip r:embed="rId2"/>
          <a:stretch>
            <a:fillRect/>
          </a:stretch>
        </p:blipFill>
        <p:spPr>
          <a:xfrm>
            <a:off x="5086588" y="3429000"/>
            <a:ext cx="6142252" cy="3025402"/>
          </a:xfrm>
          <a:prstGeom prst="rect">
            <a:avLst/>
          </a:prstGeom>
        </p:spPr>
      </p:pic>
    </p:spTree>
    <p:extLst>
      <p:ext uri="{BB962C8B-B14F-4D97-AF65-F5344CB8AC3E}">
        <p14:creationId xmlns:p14="http://schemas.microsoft.com/office/powerpoint/2010/main" val="1954858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DF6272-D933-900B-D2F5-999F2700BD91}"/>
              </a:ext>
            </a:extLst>
          </p:cNvPr>
          <p:cNvPicPr>
            <a:picLocks noChangeAspect="1"/>
          </p:cNvPicPr>
          <p:nvPr/>
        </p:nvPicPr>
        <p:blipFill>
          <a:blip r:embed="rId2"/>
          <a:stretch>
            <a:fillRect/>
          </a:stretch>
        </p:blipFill>
        <p:spPr>
          <a:xfrm>
            <a:off x="75336" y="115660"/>
            <a:ext cx="5765014" cy="2981223"/>
          </a:xfrm>
          <a:prstGeom prst="rect">
            <a:avLst/>
          </a:prstGeom>
        </p:spPr>
      </p:pic>
      <p:pic>
        <p:nvPicPr>
          <p:cNvPr id="5" name="Picture 4">
            <a:extLst>
              <a:ext uri="{FF2B5EF4-FFF2-40B4-BE49-F238E27FC236}">
                <a16:creationId xmlns:a16="http://schemas.microsoft.com/office/drawing/2014/main" id="{8E19343F-1323-3062-BA6B-E2CB9F647626}"/>
              </a:ext>
            </a:extLst>
          </p:cNvPr>
          <p:cNvPicPr>
            <a:picLocks noChangeAspect="1"/>
          </p:cNvPicPr>
          <p:nvPr/>
        </p:nvPicPr>
        <p:blipFill>
          <a:blip r:embed="rId3"/>
          <a:stretch>
            <a:fillRect/>
          </a:stretch>
        </p:blipFill>
        <p:spPr>
          <a:xfrm>
            <a:off x="5746218" y="82294"/>
            <a:ext cx="6203218" cy="3467400"/>
          </a:xfrm>
          <a:prstGeom prst="rect">
            <a:avLst/>
          </a:prstGeom>
        </p:spPr>
      </p:pic>
      <p:sp>
        <p:nvSpPr>
          <p:cNvPr id="7" name="TextBox 6">
            <a:extLst>
              <a:ext uri="{FF2B5EF4-FFF2-40B4-BE49-F238E27FC236}">
                <a16:creationId xmlns:a16="http://schemas.microsoft.com/office/drawing/2014/main" id="{6ABB921B-55AA-AE3A-8AE7-C472DA1E0E48}"/>
              </a:ext>
            </a:extLst>
          </p:cNvPr>
          <p:cNvSpPr txBox="1"/>
          <p:nvPr/>
        </p:nvSpPr>
        <p:spPr>
          <a:xfrm>
            <a:off x="148805" y="4002505"/>
            <a:ext cx="6094562" cy="923330"/>
          </a:xfrm>
          <a:prstGeom prst="rect">
            <a:avLst/>
          </a:prstGeom>
          <a:noFill/>
        </p:spPr>
        <p:txBody>
          <a:bodyPr wrap="square">
            <a:spAutoFit/>
          </a:bodyPr>
          <a:lstStyle/>
          <a:p>
            <a:r>
              <a:rPr lang="en-US" b="0" i="0" dirty="0">
                <a:solidFill>
                  <a:srgbClr val="05192D"/>
                </a:solidFill>
                <a:effectLst/>
                <a:latin typeface="Studio-Feixen-Sans"/>
              </a:rPr>
              <a:t>We can calculate probabilities of different outcomes by taking areas of the probability distribution. For example, what's the probability that our die roll is less than or equal to 2?</a:t>
            </a:r>
            <a:endParaRPr lang="en-US" dirty="0"/>
          </a:p>
        </p:txBody>
      </p:sp>
      <p:sp>
        <p:nvSpPr>
          <p:cNvPr id="9" name="TextBox 8">
            <a:extLst>
              <a:ext uri="{FF2B5EF4-FFF2-40B4-BE49-F238E27FC236}">
                <a16:creationId xmlns:a16="http://schemas.microsoft.com/office/drawing/2014/main" id="{85B5E164-147F-752C-EF6F-A24ECA3F49CA}"/>
              </a:ext>
            </a:extLst>
          </p:cNvPr>
          <p:cNvSpPr txBox="1"/>
          <p:nvPr/>
        </p:nvSpPr>
        <p:spPr>
          <a:xfrm>
            <a:off x="148805" y="5369792"/>
            <a:ext cx="6094562" cy="923330"/>
          </a:xfrm>
          <a:prstGeom prst="rect">
            <a:avLst/>
          </a:prstGeom>
          <a:noFill/>
        </p:spPr>
        <p:txBody>
          <a:bodyPr wrap="square">
            <a:spAutoFit/>
          </a:bodyPr>
          <a:lstStyle/>
          <a:p>
            <a:r>
              <a:rPr lang="en-US" b="0" i="0" dirty="0">
                <a:solidFill>
                  <a:srgbClr val="05192D"/>
                </a:solidFill>
                <a:effectLst/>
                <a:latin typeface="Studio-Feixen-Sans"/>
              </a:rPr>
              <a:t>Each bar has a width of 1 and a height of one sixth, so the area of each bar is one sixth. We'll sum the areas for 1 and 2, to get a total probability of one third.</a:t>
            </a:r>
            <a:endParaRPr lang="en-US" dirty="0"/>
          </a:p>
        </p:txBody>
      </p:sp>
      <p:pic>
        <p:nvPicPr>
          <p:cNvPr id="11" name="Picture 10">
            <a:extLst>
              <a:ext uri="{FF2B5EF4-FFF2-40B4-BE49-F238E27FC236}">
                <a16:creationId xmlns:a16="http://schemas.microsoft.com/office/drawing/2014/main" id="{45A2286D-9AD8-EF46-D73F-4187AD351AAD}"/>
              </a:ext>
            </a:extLst>
          </p:cNvPr>
          <p:cNvPicPr>
            <a:picLocks noChangeAspect="1"/>
          </p:cNvPicPr>
          <p:nvPr/>
        </p:nvPicPr>
        <p:blipFill>
          <a:blip r:embed="rId4"/>
          <a:stretch>
            <a:fillRect/>
          </a:stretch>
        </p:blipFill>
        <p:spPr>
          <a:xfrm>
            <a:off x="6523572" y="3925019"/>
            <a:ext cx="5216979" cy="2865927"/>
          </a:xfrm>
          <a:prstGeom prst="rect">
            <a:avLst/>
          </a:prstGeom>
        </p:spPr>
      </p:pic>
    </p:spTree>
    <p:extLst>
      <p:ext uri="{BB962C8B-B14F-4D97-AF65-F5344CB8AC3E}">
        <p14:creationId xmlns:p14="http://schemas.microsoft.com/office/powerpoint/2010/main" val="827184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D7C4-CF7A-FCE8-412B-CB88EE141941}"/>
              </a:ext>
            </a:extLst>
          </p:cNvPr>
          <p:cNvSpPr>
            <a:spLocks noGrp="1"/>
          </p:cNvSpPr>
          <p:nvPr>
            <p:ph type="title"/>
          </p:nvPr>
        </p:nvSpPr>
        <p:spPr/>
        <p:txBody>
          <a:bodyPr/>
          <a:lstStyle/>
          <a:p>
            <a:r>
              <a:rPr lang="en-US" dirty="0"/>
              <a:t>Uneven die</a:t>
            </a:r>
          </a:p>
        </p:txBody>
      </p:sp>
      <p:sp>
        <p:nvSpPr>
          <p:cNvPr id="3" name="Content Placeholder 2">
            <a:extLst>
              <a:ext uri="{FF2B5EF4-FFF2-40B4-BE49-F238E27FC236}">
                <a16:creationId xmlns:a16="http://schemas.microsoft.com/office/drawing/2014/main" id="{7D931BC9-510B-8E04-BE9D-7A74205380CD}"/>
              </a:ext>
            </a:extLst>
          </p:cNvPr>
          <p:cNvSpPr>
            <a:spLocks noGrp="1"/>
          </p:cNvSpPr>
          <p:nvPr>
            <p:ph idx="1"/>
          </p:nvPr>
        </p:nvSpPr>
        <p:spPr/>
        <p:txBody>
          <a:bodyPr>
            <a:normAutofit/>
          </a:bodyPr>
          <a:lstStyle/>
          <a:p>
            <a:r>
              <a:rPr lang="en-US" sz="2000" b="0" i="0" dirty="0">
                <a:solidFill>
                  <a:srgbClr val="05192D"/>
                </a:solidFill>
                <a:effectLst/>
                <a:latin typeface="Studio-Feixen-Sans"/>
              </a:rPr>
              <a:t>Now let's say we have a die where the two got turned into a three. This means that we now have a 0% chance of getting a 2, and a 33% chance of getting a 3. To calculate the expected value of this die, we now multiply 2 by 0, since it's impossible to get a 2, and 3 by its new probability, one third. This gives us an expected value that's slightly higher than the fair die.</a:t>
            </a:r>
            <a:endParaRPr lang="en-US" sz="2000" dirty="0"/>
          </a:p>
        </p:txBody>
      </p:sp>
      <p:pic>
        <p:nvPicPr>
          <p:cNvPr id="5" name="Picture 4">
            <a:extLst>
              <a:ext uri="{FF2B5EF4-FFF2-40B4-BE49-F238E27FC236}">
                <a16:creationId xmlns:a16="http://schemas.microsoft.com/office/drawing/2014/main" id="{B884BBB0-7004-CCA8-FDEB-63BBA4F2F11C}"/>
              </a:ext>
            </a:extLst>
          </p:cNvPr>
          <p:cNvPicPr>
            <a:picLocks noChangeAspect="1"/>
          </p:cNvPicPr>
          <p:nvPr/>
        </p:nvPicPr>
        <p:blipFill>
          <a:blip r:embed="rId2"/>
          <a:stretch>
            <a:fillRect/>
          </a:stretch>
        </p:blipFill>
        <p:spPr>
          <a:xfrm>
            <a:off x="2586595" y="3055772"/>
            <a:ext cx="7018810" cy="3664855"/>
          </a:xfrm>
          <a:prstGeom prst="rect">
            <a:avLst/>
          </a:prstGeom>
        </p:spPr>
      </p:pic>
    </p:spTree>
    <p:extLst>
      <p:ext uri="{BB962C8B-B14F-4D97-AF65-F5344CB8AC3E}">
        <p14:creationId xmlns:p14="http://schemas.microsoft.com/office/powerpoint/2010/main" val="929299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AE3FEF-1466-495F-82AA-F58E65464F6D}"/>
              </a:ext>
            </a:extLst>
          </p:cNvPr>
          <p:cNvPicPr>
            <a:picLocks noChangeAspect="1"/>
          </p:cNvPicPr>
          <p:nvPr/>
        </p:nvPicPr>
        <p:blipFill>
          <a:blip r:embed="rId2"/>
          <a:stretch>
            <a:fillRect/>
          </a:stretch>
        </p:blipFill>
        <p:spPr>
          <a:xfrm>
            <a:off x="3112511" y="65855"/>
            <a:ext cx="5966977" cy="3154953"/>
          </a:xfrm>
          <a:prstGeom prst="rect">
            <a:avLst/>
          </a:prstGeom>
        </p:spPr>
      </p:pic>
      <p:pic>
        <p:nvPicPr>
          <p:cNvPr id="5" name="Picture 4">
            <a:extLst>
              <a:ext uri="{FF2B5EF4-FFF2-40B4-BE49-F238E27FC236}">
                <a16:creationId xmlns:a16="http://schemas.microsoft.com/office/drawing/2014/main" id="{3875468D-0589-15BF-611A-7030D8F3AE3F}"/>
              </a:ext>
            </a:extLst>
          </p:cNvPr>
          <p:cNvPicPr>
            <a:picLocks noChangeAspect="1"/>
          </p:cNvPicPr>
          <p:nvPr/>
        </p:nvPicPr>
        <p:blipFill>
          <a:blip r:embed="rId3"/>
          <a:stretch>
            <a:fillRect/>
          </a:stretch>
        </p:blipFill>
        <p:spPr>
          <a:xfrm>
            <a:off x="2000678" y="3295093"/>
            <a:ext cx="8190643" cy="3295488"/>
          </a:xfrm>
          <a:prstGeom prst="rect">
            <a:avLst/>
          </a:prstGeom>
        </p:spPr>
      </p:pic>
    </p:spTree>
    <p:extLst>
      <p:ext uri="{BB962C8B-B14F-4D97-AF65-F5344CB8AC3E}">
        <p14:creationId xmlns:p14="http://schemas.microsoft.com/office/powerpoint/2010/main" val="1083243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37C8C8-227F-776B-1B1A-CA1A9A50ECB1}"/>
              </a:ext>
            </a:extLst>
          </p:cNvPr>
          <p:cNvPicPr>
            <a:picLocks noChangeAspect="1"/>
          </p:cNvPicPr>
          <p:nvPr/>
        </p:nvPicPr>
        <p:blipFill>
          <a:blip r:embed="rId2"/>
          <a:stretch>
            <a:fillRect/>
          </a:stretch>
        </p:blipFill>
        <p:spPr>
          <a:xfrm>
            <a:off x="2499048" y="0"/>
            <a:ext cx="7193903" cy="3337849"/>
          </a:xfrm>
          <a:prstGeom prst="rect">
            <a:avLst/>
          </a:prstGeom>
        </p:spPr>
      </p:pic>
      <p:pic>
        <p:nvPicPr>
          <p:cNvPr id="7" name="Picture 6">
            <a:extLst>
              <a:ext uri="{FF2B5EF4-FFF2-40B4-BE49-F238E27FC236}">
                <a16:creationId xmlns:a16="http://schemas.microsoft.com/office/drawing/2014/main" id="{C99BD844-2362-0711-5237-3622CA1027F1}"/>
              </a:ext>
            </a:extLst>
          </p:cNvPr>
          <p:cNvPicPr>
            <a:picLocks noChangeAspect="1"/>
          </p:cNvPicPr>
          <p:nvPr/>
        </p:nvPicPr>
        <p:blipFill>
          <a:blip r:embed="rId3"/>
          <a:stretch>
            <a:fillRect/>
          </a:stretch>
        </p:blipFill>
        <p:spPr>
          <a:xfrm>
            <a:off x="2525719" y="3429000"/>
            <a:ext cx="7140559" cy="3276884"/>
          </a:xfrm>
          <a:prstGeom prst="rect">
            <a:avLst/>
          </a:prstGeom>
        </p:spPr>
      </p:pic>
    </p:spTree>
    <p:extLst>
      <p:ext uri="{BB962C8B-B14F-4D97-AF65-F5344CB8AC3E}">
        <p14:creationId xmlns:p14="http://schemas.microsoft.com/office/powerpoint/2010/main" val="3796791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C41202-2FD8-9522-120D-D2D047AB5B6D}"/>
              </a:ext>
            </a:extLst>
          </p:cNvPr>
          <p:cNvPicPr>
            <a:picLocks noChangeAspect="1"/>
          </p:cNvPicPr>
          <p:nvPr/>
        </p:nvPicPr>
        <p:blipFill>
          <a:blip r:embed="rId2"/>
          <a:stretch>
            <a:fillRect/>
          </a:stretch>
        </p:blipFill>
        <p:spPr>
          <a:xfrm>
            <a:off x="2556203" y="129254"/>
            <a:ext cx="7079593" cy="3299746"/>
          </a:xfrm>
          <a:prstGeom prst="rect">
            <a:avLst/>
          </a:prstGeom>
        </p:spPr>
      </p:pic>
      <p:pic>
        <p:nvPicPr>
          <p:cNvPr id="5" name="Picture 4">
            <a:extLst>
              <a:ext uri="{FF2B5EF4-FFF2-40B4-BE49-F238E27FC236}">
                <a16:creationId xmlns:a16="http://schemas.microsoft.com/office/drawing/2014/main" id="{435174F0-381F-C34E-00B9-7A6F67E17C9B}"/>
              </a:ext>
            </a:extLst>
          </p:cNvPr>
          <p:cNvPicPr>
            <a:picLocks noChangeAspect="1"/>
          </p:cNvPicPr>
          <p:nvPr/>
        </p:nvPicPr>
        <p:blipFill>
          <a:blip r:embed="rId3"/>
          <a:stretch>
            <a:fillRect/>
          </a:stretch>
        </p:blipFill>
        <p:spPr>
          <a:xfrm>
            <a:off x="2601926" y="3507622"/>
            <a:ext cx="6988146" cy="2171888"/>
          </a:xfrm>
          <a:prstGeom prst="rect">
            <a:avLst/>
          </a:prstGeom>
        </p:spPr>
      </p:pic>
    </p:spTree>
    <p:extLst>
      <p:ext uri="{BB962C8B-B14F-4D97-AF65-F5344CB8AC3E}">
        <p14:creationId xmlns:p14="http://schemas.microsoft.com/office/powerpoint/2010/main" val="1365708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CA54-B544-B62A-2B26-1A07226AF0D8}"/>
              </a:ext>
            </a:extLst>
          </p:cNvPr>
          <p:cNvSpPr>
            <a:spLocks noGrp="1"/>
          </p:cNvSpPr>
          <p:nvPr>
            <p:ph type="title"/>
          </p:nvPr>
        </p:nvSpPr>
        <p:spPr>
          <a:xfrm>
            <a:off x="838200" y="365126"/>
            <a:ext cx="10515600" cy="575154"/>
          </a:xfrm>
        </p:spPr>
        <p:txBody>
          <a:bodyPr>
            <a:normAutofit fontScale="90000"/>
          </a:bodyPr>
          <a:lstStyle/>
          <a:p>
            <a:r>
              <a:rPr lang="en-US" dirty="0"/>
              <a:t>Creating a probability distribution</a:t>
            </a:r>
          </a:p>
        </p:txBody>
      </p:sp>
      <p:sp>
        <p:nvSpPr>
          <p:cNvPr id="3" name="Content Placeholder 2">
            <a:extLst>
              <a:ext uri="{FF2B5EF4-FFF2-40B4-BE49-F238E27FC236}">
                <a16:creationId xmlns:a16="http://schemas.microsoft.com/office/drawing/2014/main" id="{F37401C4-D45A-75E6-D866-837774A68392}"/>
              </a:ext>
            </a:extLst>
          </p:cNvPr>
          <p:cNvSpPr>
            <a:spLocks noGrp="1"/>
          </p:cNvSpPr>
          <p:nvPr>
            <p:ph idx="1"/>
          </p:nvPr>
        </p:nvSpPr>
        <p:spPr>
          <a:xfrm>
            <a:off x="838200" y="1104181"/>
            <a:ext cx="10515600" cy="5650302"/>
          </a:xfrm>
        </p:spPr>
        <p:txBody>
          <a:bodyPr>
            <a:normAutofit fontScale="92500" lnSpcReduction="10000"/>
          </a:bodyPr>
          <a:lstStyle/>
          <a:p>
            <a:pPr algn="thaiDist"/>
            <a:r>
              <a:rPr lang="en-US" sz="2000" dirty="0"/>
              <a:t>A new restaurant opened a few months ago, and the restaurant's management wants to optimize its seating space based on the size of the groups that come most often. On one night, there are 10 groups of people waiting to be seated at the restaurant, but instead of being called in the order they arrived, they will be called randomly. In this exercise, you'll investigate the probability of groups of different sizes getting picked first. Data on each of the ten groups is contained in the </a:t>
            </a:r>
            <a:r>
              <a:rPr lang="en-US" sz="2000" dirty="0" err="1"/>
              <a:t>restaurant_groups</a:t>
            </a:r>
            <a:r>
              <a:rPr lang="en-US" sz="2000" dirty="0"/>
              <a:t> (from restaurant_groups.csv) DataFrame.</a:t>
            </a:r>
          </a:p>
          <a:p>
            <a:pPr algn="thaiDist"/>
            <a:r>
              <a:rPr lang="en-US" sz="2000" b="1" dirty="0"/>
              <a:t>Complete the following tasks</a:t>
            </a:r>
          </a:p>
          <a:p>
            <a:pPr algn="thaiDist"/>
            <a:r>
              <a:rPr lang="en-US" sz="2000" dirty="0"/>
              <a:t>Create a histogram of the </a:t>
            </a:r>
            <a:r>
              <a:rPr lang="en-US" sz="2000" dirty="0" err="1"/>
              <a:t>group_size</a:t>
            </a:r>
            <a:r>
              <a:rPr lang="en-US" sz="2000" dirty="0"/>
              <a:t> column of </a:t>
            </a:r>
            <a:r>
              <a:rPr lang="en-US" sz="2000" dirty="0" err="1"/>
              <a:t>restaurant_groups</a:t>
            </a:r>
            <a:r>
              <a:rPr lang="en-US" sz="2000" dirty="0"/>
              <a:t>, setting bins to [2, 3, 4, 5, 6]. Remember to show the plot.</a:t>
            </a:r>
          </a:p>
          <a:p>
            <a:pPr algn="thaiDist"/>
            <a:r>
              <a:rPr lang="en-US" sz="2000" dirty="0"/>
              <a:t>Count the number of each </a:t>
            </a:r>
            <a:r>
              <a:rPr lang="en-US" sz="2000" dirty="0" err="1"/>
              <a:t>group_size</a:t>
            </a:r>
            <a:r>
              <a:rPr lang="en-US" sz="2000" dirty="0"/>
              <a:t> in </a:t>
            </a:r>
            <a:r>
              <a:rPr lang="en-US" sz="2000" dirty="0" err="1"/>
              <a:t>restaurant_groups</a:t>
            </a:r>
            <a:r>
              <a:rPr lang="en-US" sz="2000" dirty="0"/>
              <a:t>, then divide by the number of rows in </a:t>
            </a:r>
            <a:r>
              <a:rPr lang="en-US" sz="2000" dirty="0" err="1"/>
              <a:t>restaurant_groups</a:t>
            </a:r>
            <a:r>
              <a:rPr lang="en-US" sz="2000" dirty="0"/>
              <a:t> to calculate the probability of randomly selecting a group of each size. Save as </a:t>
            </a:r>
            <a:r>
              <a:rPr lang="en-US" sz="2000" dirty="0" err="1"/>
              <a:t>size_dist</a:t>
            </a:r>
            <a:r>
              <a:rPr lang="en-US" sz="2000" dirty="0"/>
              <a:t>.</a:t>
            </a:r>
          </a:p>
          <a:p>
            <a:pPr algn="thaiDist"/>
            <a:r>
              <a:rPr lang="en-US" sz="2000" dirty="0"/>
              <a:t>Reset the index of </a:t>
            </a:r>
            <a:r>
              <a:rPr lang="en-US" sz="2000" dirty="0" err="1"/>
              <a:t>size_dist</a:t>
            </a:r>
            <a:r>
              <a:rPr lang="en-US" sz="2000" dirty="0"/>
              <a:t>.</a:t>
            </a:r>
          </a:p>
          <a:p>
            <a:pPr algn="thaiDist"/>
            <a:r>
              <a:rPr lang="en-US" sz="2000" dirty="0"/>
              <a:t>Rename the columns of </a:t>
            </a:r>
            <a:r>
              <a:rPr lang="en-US" sz="2000" dirty="0" err="1"/>
              <a:t>size_dist</a:t>
            </a:r>
            <a:r>
              <a:rPr lang="en-US" sz="2000" dirty="0"/>
              <a:t> to </a:t>
            </a:r>
            <a:r>
              <a:rPr lang="en-US" sz="2000" dirty="0" err="1"/>
              <a:t>group_size</a:t>
            </a:r>
            <a:r>
              <a:rPr lang="en-US" sz="2000" dirty="0"/>
              <a:t> and prob.</a:t>
            </a:r>
          </a:p>
          <a:p>
            <a:pPr algn="thaiDist"/>
            <a:r>
              <a:rPr lang="en-US" sz="2000" dirty="0"/>
              <a:t>Calculate the expected value of the </a:t>
            </a:r>
            <a:r>
              <a:rPr lang="en-US" sz="2000" dirty="0" err="1"/>
              <a:t>size_distribution</a:t>
            </a:r>
            <a:r>
              <a:rPr lang="en-US" sz="2000" dirty="0"/>
              <a:t>, which represents the expected group size, by multiplying the </a:t>
            </a:r>
            <a:r>
              <a:rPr lang="en-US" sz="2000" dirty="0" err="1"/>
              <a:t>group_size</a:t>
            </a:r>
            <a:r>
              <a:rPr lang="en-US" sz="2000" dirty="0"/>
              <a:t> by the prob and taking the sum.</a:t>
            </a:r>
          </a:p>
          <a:p>
            <a:pPr algn="thaiDist"/>
            <a:r>
              <a:rPr lang="en-US" sz="2000" dirty="0"/>
              <a:t>Calculate the probability of randomly picking a group of 4 or more people by </a:t>
            </a:r>
            <a:r>
              <a:rPr lang="en-US" sz="2000" dirty="0" err="1"/>
              <a:t>subsetting</a:t>
            </a:r>
            <a:r>
              <a:rPr lang="en-US" sz="2000" dirty="0"/>
              <a:t> for groups of size 4 or more and summing the probabilities of selecting those groups.</a:t>
            </a:r>
          </a:p>
        </p:txBody>
      </p:sp>
    </p:spTree>
    <p:extLst>
      <p:ext uri="{BB962C8B-B14F-4D97-AF65-F5344CB8AC3E}">
        <p14:creationId xmlns:p14="http://schemas.microsoft.com/office/powerpoint/2010/main" val="420835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A6E334-CAD7-4AEE-0F58-79EC2715BCDC}"/>
              </a:ext>
            </a:extLst>
          </p:cNvPr>
          <p:cNvPicPr>
            <a:picLocks noChangeAspect="1"/>
          </p:cNvPicPr>
          <p:nvPr/>
        </p:nvPicPr>
        <p:blipFill>
          <a:blip r:embed="rId2"/>
          <a:stretch>
            <a:fillRect/>
          </a:stretch>
        </p:blipFill>
        <p:spPr>
          <a:xfrm>
            <a:off x="0" y="163900"/>
            <a:ext cx="4485549" cy="4666891"/>
          </a:xfrm>
          <a:prstGeom prst="rect">
            <a:avLst/>
          </a:prstGeom>
        </p:spPr>
      </p:pic>
      <p:sp>
        <p:nvSpPr>
          <p:cNvPr id="5" name="TextBox 4">
            <a:extLst>
              <a:ext uri="{FF2B5EF4-FFF2-40B4-BE49-F238E27FC236}">
                <a16:creationId xmlns:a16="http://schemas.microsoft.com/office/drawing/2014/main" id="{4FE80327-EA23-C05A-BD16-6C3BED1DADB1}"/>
              </a:ext>
            </a:extLst>
          </p:cNvPr>
          <p:cNvSpPr txBox="1"/>
          <p:nvPr/>
        </p:nvSpPr>
        <p:spPr>
          <a:xfrm>
            <a:off x="4652151" y="163900"/>
            <a:ext cx="7416560" cy="6524863"/>
          </a:xfrm>
          <a:prstGeom prst="rect">
            <a:avLst/>
          </a:prstGeom>
          <a:noFill/>
        </p:spPr>
        <p:txBody>
          <a:bodyPr wrap="square">
            <a:spAutoFit/>
          </a:bodyPr>
          <a:lstStyle/>
          <a:p>
            <a:r>
              <a:rPr lang="en-US" sz="2000" dirty="0" err="1">
                <a:solidFill>
                  <a:schemeClr val="accent5">
                    <a:lumMod val="75000"/>
                  </a:schemeClr>
                </a:solidFill>
              </a:rPr>
              <a:t>restaurant_groups</a:t>
            </a:r>
            <a:r>
              <a:rPr lang="en-US" sz="2000" dirty="0">
                <a:solidFill>
                  <a:schemeClr val="accent5">
                    <a:lumMod val="75000"/>
                  </a:schemeClr>
                </a:solidFill>
              </a:rPr>
              <a:t> = </a:t>
            </a:r>
            <a:r>
              <a:rPr lang="en-US" sz="2000" dirty="0" err="1">
                <a:solidFill>
                  <a:schemeClr val="accent5">
                    <a:lumMod val="75000"/>
                  </a:schemeClr>
                </a:solidFill>
              </a:rPr>
              <a:t>pd.read_csv</a:t>
            </a:r>
            <a:r>
              <a:rPr lang="en-US" sz="2000" dirty="0">
                <a:solidFill>
                  <a:schemeClr val="accent5">
                    <a:lumMod val="75000"/>
                  </a:schemeClr>
                </a:solidFill>
              </a:rPr>
              <a:t>('restaurant_groups.csv')</a:t>
            </a:r>
          </a:p>
          <a:p>
            <a:r>
              <a:rPr lang="en-US" sz="2000" dirty="0" err="1">
                <a:solidFill>
                  <a:schemeClr val="accent5">
                    <a:lumMod val="75000"/>
                  </a:schemeClr>
                </a:solidFill>
              </a:rPr>
              <a:t>restaurant_groups</a:t>
            </a:r>
            <a:r>
              <a:rPr lang="en-US" sz="2000" dirty="0">
                <a:solidFill>
                  <a:schemeClr val="accent5">
                    <a:lumMod val="75000"/>
                  </a:schemeClr>
                </a:solidFill>
              </a:rPr>
              <a:t>['</a:t>
            </a:r>
            <a:r>
              <a:rPr lang="en-US" sz="2000" dirty="0" err="1">
                <a:solidFill>
                  <a:schemeClr val="accent5">
                    <a:lumMod val="75000"/>
                  </a:schemeClr>
                </a:solidFill>
              </a:rPr>
              <a:t>group_size</a:t>
            </a:r>
            <a:r>
              <a:rPr lang="en-US" sz="2000" dirty="0">
                <a:solidFill>
                  <a:schemeClr val="accent5">
                    <a:lumMod val="75000"/>
                  </a:schemeClr>
                </a:solidFill>
              </a:rPr>
              <a:t>'].hist(bins=[2,3,4,5,6])</a:t>
            </a:r>
          </a:p>
          <a:p>
            <a:r>
              <a:rPr lang="en-US" sz="2000" dirty="0" err="1">
                <a:solidFill>
                  <a:schemeClr val="accent5">
                    <a:lumMod val="75000"/>
                  </a:schemeClr>
                </a:solidFill>
              </a:rPr>
              <a:t>plt.show</a:t>
            </a:r>
            <a:r>
              <a:rPr lang="en-US" sz="2000" dirty="0">
                <a:solidFill>
                  <a:schemeClr val="accent5">
                    <a:lumMod val="75000"/>
                  </a:schemeClr>
                </a:solidFill>
              </a:rPr>
              <a:t>()</a:t>
            </a:r>
          </a:p>
          <a:p>
            <a:r>
              <a:rPr lang="en-US" sz="2000" dirty="0">
                <a:solidFill>
                  <a:schemeClr val="accent5">
                    <a:lumMod val="75000"/>
                  </a:schemeClr>
                </a:solidFill>
              </a:rPr>
              <a:t># Create probability distribution</a:t>
            </a:r>
          </a:p>
          <a:p>
            <a:r>
              <a:rPr lang="en-US" sz="2000" dirty="0" err="1">
                <a:solidFill>
                  <a:schemeClr val="accent5">
                    <a:lumMod val="75000"/>
                  </a:schemeClr>
                </a:solidFill>
              </a:rPr>
              <a:t>size_dist</a:t>
            </a:r>
            <a:r>
              <a:rPr lang="en-US" sz="2000" dirty="0">
                <a:solidFill>
                  <a:schemeClr val="accent5">
                    <a:lumMod val="75000"/>
                  </a:schemeClr>
                </a:solidFill>
              </a:rPr>
              <a:t> = </a:t>
            </a:r>
            <a:r>
              <a:rPr lang="en-US" sz="2000" dirty="0" err="1">
                <a:solidFill>
                  <a:schemeClr val="accent5">
                    <a:lumMod val="75000"/>
                  </a:schemeClr>
                </a:solidFill>
              </a:rPr>
              <a:t>restaurant_groups</a:t>
            </a:r>
            <a:r>
              <a:rPr lang="en-US" sz="2000" dirty="0">
                <a:solidFill>
                  <a:schemeClr val="accent5">
                    <a:lumMod val="75000"/>
                  </a:schemeClr>
                </a:solidFill>
              </a:rPr>
              <a:t>['</a:t>
            </a:r>
            <a:r>
              <a:rPr lang="en-US" sz="2000" dirty="0" err="1">
                <a:solidFill>
                  <a:schemeClr val="accent5">
                    <a:lumMod val="75000"/>
                  </a:schemeClr>
                </a:solidFill>
              </a:rPr>
              <a:t>group_size</a:t>
            </a:r>
            <a:r>
              <a:rPr lang="en-US" sz="2000" dirty="0">
                <a:solidFill>
                  <a:schemeClr val="accent5">
                    <a:lumMod val="75000"/>
                  </a:schemeClr>
                </a:solidFill>
              </a:rPr>
              <a:t>'].</a:t>
            </a:r>
            <a:r>
              <a:rPr lang="en-US" sz="2000" dirty="0" err="1">
                <a:solidFill>
                  <a:schemeClr val="accent5">
                    <a:lumMod val="75000"/>
                  </a:schemeClr>
                </a:solidFill>
              </a:rPr>
              <a:t>value_counts</a:t>
            </a:r>
            <a:r>
              <a:rPr lang="en-US" sz="2000" dirty="0">
                <a:solidFill>
                  <a:schemeClr val="accent5">
                    <a:lumMod val="75000"/>
                  </a:schemeClr>
                </a:solidFill>
              </a:rPr>
              <a:t>() / </a:t>
            </a:r>
            <a:r>
              <a:rPr lang="en-US" sz="2000" dirty="0" err="1">
                <a:solidFill>
                  <a:schemeClr val="accent5">
                    <a:lumMod val="75000"/>
                  </a:schemeClr>
                </a:solidFill>
              </a:rPr>
              <a:t>restaurant_groups.shape</a:t>
            </a:r>
            <a:r>
              <a:rPr lang="en-US" sz="2000" dirty="0">
                <a:solidFill>
                  <a:schemeClr val="accent5">
                    <a:lumMod val="75000"/>
                  </a:schemeClr>
                </a:solidFill>
              </a:rPr>
              <a:t>[0]</a:t>
            </a:r>
          </a:p>
          <a:p>
            <a:r>
              <a:rPr lang="en-US" sz="2000" dirty="0">
                <a:solidFill>
                  <a:schemeClr val="accent5">
                    <a:lumMod val="75000"/>
                  </a:schemeClr>
                </a:solidFill>
              </a:rPr>
              <a:t># Reset index and rename columns</a:t>
            </a:r>
          </a:p>
          <a:p>
            <a:r>
              <a:rPr lang="en-US" sz="2000" dirty="0" err="1">
                <a:solidFill>
                  <a:schemeClr val="accent5">
                    <a:lumMod val="75000"/>
                  </a:schemeClr>
                </a:solidFill>
              </a:rPr>
              <a:t>size_dist</a:t>
            </a:r>
            <a:r>
              <a:rPr lang="en-US" sz="2000" dirty="0">
                <a:solidFill>
                  <a:schemeClr val="accent5">
                    <a:lumMod val="75000"/>
                  </a:schemeClr>
                </a:solidFill>
              </a:rPr>
              <a:t> = </a:t>
            </a:r>
            <a:r>
              <a:rPr lang="en-US" sz="2000" dirty="0" err="1">
                <a:solidFill>
                  <a:schemeClr val="accent5">
                    <a:lumMod val="75000"/>
                  </a:schemeClr>
                </a:solidFill>
              </a:rPr>
              <a:t>size_dist.reset_index</a:t>
            </a:r>
            <a:r>
              <a:rPr lang="en-US" sz="2000" dirty="0">
                <a:solidFill>
                  <a:schemeClr val="accent5">
                    <a:lumMod val="75000"/>
                  </a:schemeClr>
                </a:solidFill>
              </a:rPr>
              <a:t>()</a:t>
            </a:r>
          </a:p>
          <a:p>
            <a:r>
              <a:rPr lang="en-US" sz="2000" dirty="0" err="1">
                <a:solidFill>
                  <a:schemeClr val="accent5">
                    <a:lumMod val="75000"/>
                  </a:schemeClr>
                </a:solidFill>
              </a:rPr>
              <a:t>size_dist.columns</a:t>
            </a:r>
            <a:r>
              <a:rPr lang="en-US" sz="2000" dirty="0">
                <a:solidFill>
                  <a:schemeClr val="accent5">
                    <a:lumMod val="75000"/>
                  </a:schemeClr>
                </a:solidFill>
              </a:rPr>
              <a:t> = ['</a:t>
            </a:r>
            <a:r>
              <a:rPr lang="en-US" sz="2000" dirty="0" err="1">
                <a:solidFill>
                  <a:schemeClr val="accent5">
                    <a:lumMod val="75000"/>
                  </a:schemeClr>
                </a:solidFill>
              </a:rPr>
              <a:t>group_size</a:t>
            </a:r>
            <a:r>
              <a:rPr lang="en-US" sz="2000" dirty="0">
                <a:solidFill>
                  <a:schemeClr val="accent5">
                    <a:lumMod val="75000"/>
                  </a:schemeClr>
                </a:solidFill>
              </a:rPr>
              <a:t>', 'prob']</a:t>
            </a:r>
          </a:p>
          <a:p>
            <a:r>
              <a:rPr lang="en-US" sz="2000" dirty="0">
                <a:solidFill>
                  <a:schemeClr val="accent5">
                    <a:lumMod val="75000"/>
                  </a:schemeClr>
                </a:solidFill>
              </a:rPr>
              <a:t>print(</a:t>
            </a:r>
            <a:r>
              <a:rPr lang="en-US" sz="2000" dirty="0" err="1">
                <a:solidFill>
                  <a:schemeClr val="accent5">
                    <a:lumMod val="75000"/>
                  </a:schemeClr>
                </a:solidFill>
              </a:rPr>
              <a:t>size_dist</a:t>
            </a:r>
            <a:r>
              <a:rPr lang="en-US" sz="2000" dirty="0">
                <a:solidFill>
                  <a:schemeClr val="accent5">
                    <a:lumMod val="75000"/>
                  </a:schemeClr>
                </a:solidFill>
              </a:rPr>
              <a:t>)</a:t>
            </a:r>
          </a:p>
          <a:p>
            <a:endParaRPr lang="en-US" sz="2000" dirty="0">
              <a:solidFill>
                <a:schemeClr val="accent5">
                  <a:lumMod val="75000"/>
                </a:schemeClr>
              </a:solidFill>
            </a:endParaRPr>
          </a:p>
          <a:p>
            <a:r>
              <a:rPr lang="en-US" sz="2000" dirty="0">
                <a:solidFill>
                  <a:schemeClr val="accent5">
                    <a:lumMod val="75000"/>
                  </a:schemeClr>
                </a:solidFill>
              </a:rPr>
              <a:t># Expected value</a:t>
            </a:r>
          </a:p>
          <a:p>
            <a:r>
              <a:rPr lang="en-US" sz="2000" dirty="0" err="1">
                <a:solidFill>
                  <a:schemeClr val="accent5">
                    <a:lumMod val="75000"/>
                  </a:schemeClr>
                </a:solidFill>
              </a:rPr>
              <a:t>expected_value</a:t>
            </a:r>
            <a:r>
              <a:rPr lang="en-US" sz="2000" dirty="0">
                <a:solidFill>
                  <a:schemeClr val="accent5">
                    <a:lumMod val="75000"/>
                  </a:schemeClr>
                </a:solidFill>
              </a:rPr>
              <a:t> = </a:t>
            </a:r>
            <a:r>
              <a:rPr lang="en-US" sz="2000" dirty="0" err="1">
                <a:solidFill>
                  <a:schemeClr val="accent5">
                    <a:lumMod val="75000"/>
                  </a:schemeClr>
                </a:solidFill>
              </a:rPr>
              <a:t>np.sum</a:t>
            </a:r>
            <a:r>
              <a:rPr lang="en-US" sz="2000" dirty="0">
                <a:solidFill>
                  <a:schemeClr val="accent5">
                    <a:lumMod val="75000"/>
                  </a:schemeClr>
                </a:solidFill>
              </a:rPr>
              <a:t>(</a:t>
            </a:r>
            <a:r>
              <a:rPr lang="en-US" sz="2000" dirty="0" err="1">
                <a:solidFill>
                  <a:schemeClr val="accent5">
                    <a:lumMod val="75000"/>
                  </a:schemeClr>
                </a:solidFill>
              </a:rPr>
              <a:t>size_dist</a:t>
            </a:r>
            <a:r>
              <a:rPr lang="en-US" sz="2000" dirty="0">
                <a:solidFill>
                  <a:schemeClr val="accent5">
                    <a:lumMod val="75000"/>
                  </a:schemeClr>
                </a:solidFill>
              </a:rPr>
              <a:t>['</a:t>
            </a:r>
            <a:r>
              <a:rPr lang="en-US" sz="2000" dirty="0" err="1">
                <a:solidFill>
                  <a:schemeClr val="accent5">
                    <a:lumMod val="75000"/>
                  </a:schemeClr>
                </a:solidFill>
              </a:rPr>
              <a:t>group_size</a:t>
            </a:r>
            <a:r>
              <a:rPr lang="en-US" sz="2000" dirty="0">
                <a:solidFill>
                  <a:schemeClr val="accent5">
                    <a:lumMod val="75000"/>
                  </a:schemeClr>
                </a:solidFill>
              </a:rPr>
              <a:t>'] * </a:t>
            </a:r>
            <a:r>
              <a:rPr lang="en-US" sz="2000" dirty="0" err="1">
                <a:solidFill>
                  <a:schemeClr val="accent5">
                    <a:lumMod val="75000"/>
                  </a:schemeClr>
                </a:solidFill>
              </a:rPr>
              <a:t>size_dist</a:t>
            </a:r>
            <a:r>
              <a:rPr lang="en-US" sz="2000" dirty="0">
                <a:solidFill>
                  <a:schemeClr val="accent5">
                    <a:lumMod val="75000"/>
                  </a:schemeClr>
                </a:solidFill>
              </a:rPr>
              <a:t>['prob'])</a:t>
            </a:r>
          </a:p>
          <a:p>
            <a:r>
              <a:rPr lang="en-US" sz="2000" dirty="0">
                <a:solidFill>
                  <a:schemeClr val="accent5">
                    <a:lumMod val="75000"/>
                  </a:schemeClr>
                </a:solidFill>
              </a:rPr>
              <a:t>print('The expected value is', </a:t>
            </a:r>
            <a:r>
              <a:rPr lang="en-US" sz="2000" dirty="0" err="1">
                <a:solidFill>
                  <a:schemeClr val="accent5">
                    <a:lumMod val="75000"/>
                  </a:schemeClr>
                </a:solidFill>
              </a:rPr>
              <a:t>expected_value</a:t>
            </a:r>
            <a:r>
              <a:rPr lang="en-US" sz="2000" dirty="0">
                <a:solidFill>
                  <a:schemeClr val="accent5">
                    <a:lumMod val="75000"/>
                  </a:schemeClr>
                </a:solidFill>
              </a:rPr>
              <a:t>)</a:t>
            </a:r>
          </a:p>
          <a:p>
            <a:endParaRPr lang="en-US" sz="2000" dirty="0">
              <a:solidFill>
                <a:schemeClr val="accent5">
                  <a:lumMod val="75000"/>
                </a:schemeClr>
              </a:solidFill>
            </a:endParaRPr>
          </a:p>
          <a:p>
            <a:r>
              <a:rPr lang="en-US" sz="2000" dirty="0">
                <a:solidFill>
                  <a:schemeClr val="accent5">
                    <a:lumMod val="75000"/>
                  </a:schemeClr>
                </a:solidFill>
              </a:rPr>
              <a:t># Subset groups of size 4 or more</a:t>
            </a:r>
          </a:p>
          <a:p>
            <a:r>
              <a:rPr lang="en-US" sz="2000" dirty="0">
                <a:solidFill>
                  <a:schemeClr val="accent5">
                    <a:lumMod val="75000"/>
                  </a:schemeClr>
                </a:solidFill>
              </a:rPr>
              <a:t>groups_4_or_more = </a:t>
            </a:r>
            <a:r>
              <a:rPr lang="en-US" sz="2000" dirty="0" err="1">
                <a:solidFill>
                  <a:schemeClr val="accent5">
                    <a:lumMod val="75000"/>
                  </a:schemeClr>
                </a:solidFill>
              </a:rPr>
              <a:t>size_dist</a:t>
            </a:r>
            <a:r>
              <a:rPr lang="en-US" sz="2000" dirty="0">
                <a:solidFill>
                  <a:schemeClr val="accent5">
                    <a:lumMod val="75000"/>
                  </a:schemeClr>
                </a:solidFill>
              </a:rPr>
              <a:t>[</a:t>
            </a:r>
            <a:r>
              <a:rPr lang="en-US" sz="2000" dirty="0" err="1">
                <a:solidFill>
                  <a:schemeClr val="accent5">
                    <a:lumMod val="75000"/>
                  </a:schemeClr>
                </a:solidFill>
              </a:rPr>
              <a:t>size_dist</a:t>
            </a:r>
            <a:r>
              <a:rPr lang="en-US" sz="2000" dirty="0">
                <a:solidFill>
                  <a:schemeClr val="accent5">
                    <a:lumMod val="75000"/>
                  </a:schemeClr>
                </a:solidFill>
              </a:rPr>
              <a:t>['</a:t>
            </a:r>
            <a:r>
              <a:rPr lang="en-US" sz="2000" dirty="0" err="1">
                <a:solidFill>
                  <a:schemeClr val="accent5">
                    <a:lumMod val="75000"/>
                  </a:schemeClr>
                </a:solidFill>
              </a:rPr>
              <a:t>group_size</a:t>
            </a:r>
            <a:r>
              <a:rPr lang="en-US" sz="2000" dirty="0">
                <a:solidFill>
                  <a:schemeClr val="accent5">
                    <a:lumMod val="75000"/>
                  </a:schemeClr>
                </a:solidFill>
              </a:rPr>
              <a:t>'] &gt;= 4]</a:t>
            </a:r>
          </a:p>
          <a:p>
            <a:endParaRPr lang="en-US" sz="2000" dirty="0">
              <a:solidFill>
                <a:schemeClr val="accent5">
                  <a:lumMod val="75000"/>
                </a:schemeClr>
              </a:solidFill>
            </a:endParaRPr>
          </a:p>
          <a:p>
            <a:r>
              <a:rPr lang="en-US" sz="2000" dirty="0">
                <a:solidFill>
                  <a:schemeClr val="accent5">
                    <a:lumMod val="75000"/>
                  </a:schemeClr>
                </a:solidFill>
              </a:rPr>
              <a:t># Sum the probabilities of groups_4_or_more</a:t>
            </a:r>
          </a:p>
          <a:p>
            <a:r>
              <a:rPr lang="en-US" sz="2000" dirty="0">
                <a:solidFill>
                  <a:schemeClr val="accent5">
                    <a:lumMod val="75000"/>
                  </a:schemeClr>
                </a:solidFill>
              </a:rPr>
              <a:t>prob_4_or_more = </a:t>
            </a:r>
            <a:r>
              <a:rPr lang="en-US" sz="2000" dirty="0" err="1">
                <a:solidFill>
                  <a:schemeClr val="accent5">
                    <a:lumMod val="75000"/>
                  </a:schemeClr>
                </a:solidFill>
              </a:rPr>
              <a:t>np.sum</a:t>
            </a:r>
            <a:r>
              <a:rPr lang="en-US" sz="2000" dirty="0">
                <a:solidFill>
                  <a:schemeClr val="accent5">
                    <a:lumMod val="75000"/>
                  </a:schemeClr>
                </a:solidFill>
              </a:rPr>
              <a:t>(groups_4_or_more['prob'])</a:t>
            </a:r>
          </a:p>
          <a:p>
            <a:r>
              <a:rPr lang="en-US" sz="2000" dirty="0">
                <a:solidFill>
                  <a:schemeClr val="accent5">
                    <a:lumMod val="75000"/>
                  </a:schemeClr>
                </a:solidFill>
              </a:rPr>
              <a:t>print('The probability is ',prob_4_or_more)</a:t>
            </a:r>
          </a:p>
        </p:txBody>
      </p:sp>
    </p:spTree>
    <p:extLst>
      <p:ext uri="{BB962C8B-B14F-4D97-AF65-F5344CB8AC3E}">
        <p14:creationId xmlns:p14="http://schemas.microsoft.com/office/powerpoint/2010/main" val="4110263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F1B82-C42F-6527-C0BD-4056C4B5A38B}"/>
              </a:ext>
            </a:extLst>
          </p:cNvPr>
          <p:cNvPicPr>
            <a:picLocks noChangeAspect="1"/>
          </p:cNvPicPr>
          <p:nvPr/>
        </p:nvPicPr>
        <p:blipFill>
          <a:blip r:embed="rId2"/>
          <a:stretch>
            <a:fillRect/>
          </a:stretch>
        </p:blipFill>
        <p:spPr>
          <a:xfrm>
            <a:off x="641968" y="1600200"/>
            <a:ext cx="10908063" cy="3657600"/>
          </a:xfrm>
          <a:prstGeom prst="rect">
            <a:avLst/>
          </a:prstGeom>
        </p:spPr>
      </p:pic>
    </p:spTree>
    <p:extLst>
      <p:ext uri="{BB962C8B-B14F-4D97-AF65-F5344CB8AC3E}">
        <p14:creationId xmlns:p14="http://schemas.microsoft.com/office/powerpoint/2010/main" val="409731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07C862-F73D-1923-806E-50C8242C2342}"/>
              </a:ext>
            </a:extLst>
          </p:cNvPr>
          <p:cNvPicPr>
            <a:picLocks noChangeAspect="1"/>
          </p:cNvPicPr>
          <p:nvPr/>
        </p:nvPicPr>
        <p:blipFill>
          <a:blip r:embed="rId2"/>
          <a:stretch>
            <a:fillRect/>
          </a:stretch>
        </p:blipFill>
        <p:spPr>
          <a:xfrm>
            <a:off x="663557" y="1081782"/>
            <a:ext cx="5654530" cy="967824"/>
          </a:xfrm>
          <a:prstGeom prst="rect">
            <a:avLst/>
          </a:prstGeom>
        </p:spPr>
      </p:pic>
      <p:pic>
        <p:nvPicPr>
          <p:cNvPr id="7" name="Picture 6">
            <a:extLst>
              <a:ext uri="{FF2B5EF4-FFF2-40B4-BE49-F238E27FC236}">
                <a16:creationId xmlns:a16="http://schemas.microsoft.com/office/drawing/2014/main" id="{2C26FAE4-B14D-B298-866C-E0655AAD53FE}"/>
              </a:ext>
            </a:extLst>
          </p:cNvPr>
          <p:cNvPicPr>
            <a:picLocks noChangeAspect="1"/>
          </p:cNvPicPr>
          <p:nvPr/>
        </p:nvPicPr>
        <p:blipFill>
          <a:blip r:embed="rId3"/>
          <a:stretch>
            <a:fillRect/>
          </a:stretch>
        </p:blipFill>
        <p:spPr>
          <a:xfrm>
            <a:off x="4807042" y="2141825"/>
            <a:ext cx="5631668" cy="952583"/>
          </a:xfrm>
          <a:prstGeom prst="rect">
            <a:avLst/>
          </a:prstGeom>
        </p:spPr>
      </p:pic>
      <p:pic>
        <p:nvPicPr>
          <p:cNvPr id="9" name="Picture 8">
            <a:extLst>
              <a:ext uri="{FF2B5EF4-FFF2-40B4-BE49-F238E27FC236}">
                <a16:creationId xmlns:a16="http://schemas.microsoft.com/office/drawing/2014/main" id="{07B414AB-04F1-4C69-DF9A-483DFFB5E01A}"/>
              </a:ext>
            </a:extLst>
          </p:cNvPr>
          <p:cNvPicPr>
            <a:picLocks noChangeAspect="1"/>
          </p:cNvPicPr>
          <p:nvPr/>
        </p:nvPicPr>
        <p:blipFill>
          <a:blip r:embed="rId4"/>
          <a:stretch>
            <a:fillRect/>
          </a:stretch>
        </p:blipFill>
        <p:spPr>
          <a:xfrm>
            <a:off x="1108320" y="3287301"/>
            <a:ext cx="5662151" cy="952583"/>
          </a:xfrm>
          <a:prstGeom prst="rect">
            <a:avLst/>
          </a:prstGeom>
        </p:spPr>
      </p:pic>
      <p:pic>
        <p:nvPicPr>
          <p:cNvPr id="11" name="Picture 10">
            <a:extLst>
              <a:ext uri="{FF2B5EF4-FFF2-40B4-BE49-F238E27FC236}">
                <a16:creationId xmlns:a16="http://schemas.microsoft.com/office/drawing/2014/main" id="{9903CC1D-9256-7EEF-246E-1CD2027C25D1}"/>
              </a:ext>
            </a:extLst>
          </p:cNvPr>
          <p:cNvPicPr>
            <a:picLocks noChangeAspect="1"/>
          </p:cNvPicPr>
          <p:nvPr/>
        </p:nvPicPr>
        <p:blipFill>
          <a:blip r:embed="rId5"/>
          <a:stretch>
            <a:fillRect/>
          </a:stretch>
        </p:blipFill>
        <p:spPr>
          <a:xfrm>
            <a:off x="5270063" y="4993667"/>
            <a:ext cx="5654530" cy="967824"/>
          </a:xfrm>
          <a:prstGeom prst="rect">
            <a:avLst/>
          </a:prstGeom>
        </p:spPr>
      </p:pic>
      <p:pic>
        <p:nvPicPr>
          <p:cNvPr id="13" name="Picture 12">
            <a:extLst>
              <a:ext uri="{FF2B5EF4-FFF2-40B4-BE49-F238E27FC236}">
                <a16:creationId xmlns:a16="http://schemas.microsoft.com/office/drawing/2014/main" id="{F58EB54D-2B44-CE3E-FCBC-A82609DA15E7}"/>
              </a:ext>
            </a:extLst>
          </p:cNvPr>
          <p:cNvPicPr>
            <a:picLocks noChangeAspect="1"/>
          </p:cNvPicPr>
          <p:nvPr/>
        </p:nvPicPr>
        <p:blipFill>
          <a:blip r:embed="rId6"/>
          <a:stretch>
            <a:fillRect/>
          </a:stretch>
        </p:blipFill>
        <p:spPr>
          <a:xfrm>
            <a:off x="2530619" y="165729"/>
            <a:ext cx="7574936" cy="594412"/>
          </a:xfrm>
          <a:prstGeom prst="rect">
            <a:avLst/>
          </a:prstGeom>
        </p:spPr>
      </p:pic>
    </p:spTree>
    <p:extLst>
      <p:ext uri="{BB962C8B-B14F-4D97-AF65-F5344CB8AC3E}">
        <p14:creationId xmlns:p14="http://schemas.microsoft.com/office/powerpoint/2010/main" val="1350922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2639-11D5-B086-FFCD-EE927F558AD6}"/>
              </a:ext>
            </a:extLst>
          </p:cNvPr>
          <p:cNvSpPr>
            <a:spLocks noGrp="1"/>
          </p:cNvSpPr>
          <p:nvPr>
            <p:ph type="title"/>
          </p:nvPr>
        </p:nvSpPr>
        <p:spPr/>
        <p:txBody>
          <a:bodyPr/>
          <a:lstStyle/>
          <a:p>
            <a:r>
              <a:rPr lang="en-US" dirty="0"/>
              <a:t>Continuous distributions</a:t>
            </a:r>
          </a:p>
        </p:txBody>
      </p:sp>
      <p:sp>
        <p:nvSpPr>
          <p:cNvPr id="3" name="Content Placeholder 2">
            <a:extLst>
              <a:ext uri="{FF2B5EF4-FFF2-40B4-BE49-F238E27FC236}">
                <a16:creationId xmlns:a16="http://schemas.microsoft.com/office/drawing/2014/main" id="{CC9E139A-A7BE-38C4-94DF-D8E2DA67A479}"/>
              </a:ext>
            </a:extLst>
          </p:cNvPr>
          <p:cNvSpPr>
            <a:spLocks noGrp="1"/>
          </p:cNvSpPr>
          <p:nvPr>
            <p:ph idx="1"/>
          </p:nvPr>
        </p:nvSpPr>
        <p:spPr/>
        <p:txBody>
          <a:bodyPr>
            <a:normAutofit/>
          </a:bodyPr>
          <a:lstStyle/>
          <a:p>
            <a:r>
              <a:rPr lang="en-US" sz="2000" b="0" i="0" dirty="0">
                <a:solidFill>
                  <a:srgbClr val="05192D"/>
                </a:solidFill>
                <a:effectLst/>
                <a:latin typeface="Studio-Feixen-Sans"/>
              </a:rPr>
              <a:t>We can use discrete distributions to model situations that involve discrete or </a:t>
            </a:r>
            <a:r>
              <a:rPr lang="en-US" sz="2000" b="0" i="0" dirty="0">
                <a:solidFill>
                  <a:srgbClr val="05192D"/>
                </a:solidFill>
                <a:effectLst/>
                <a:highlight>
                  <a:srgbClr val="FFFF00"/>
                </a:highlight>
                <a:latin typeface="Studio-Feixen-Sans"/>
              </a:rPr>
              <a:t>countable variables</a:t>
            </a:r>
            <a:r>
              <a:rPr lang="en-US" sz="2000" b="0" i="0" dirty="0">
                <a:solidFill>
                  <a:srgbClr val="05192D"/>
                </a:solidFill>
                <a:effectLst/>
                <a:latin typeface="Studio-Feixen-Sans"/>
              </a:rPr>
              <a:t>, but how can we model </a:t>
            </a:r>
            <a:r>
              <a:rPr lang="en-US" sz="2000" b="0" i="0" dirty="0">
                <a:solidFill>
                  <a:srgbClr val="05192D"/>
                </a:solidFill>
                <a:effectLst/>
                <a:highlight>
                  <a:srgbClr val="FF0000"/>
                </a:highlight>
                <a:latin typeface="Studio-Feixen-Sans"/>
              </a:rPr>
              <a:t>continuous variables</a:t>
            </a:r>
            <a:r>
              <a:rPr lang="en-US" sz="2000" b="0" i="0" dirty="0">
                <a:solidFill>
                  <a:srgbClr val="05192D"/>
                </a:solidFill>
                <a:effectLst/>
                <a:latin typeface="Studio-Feixen-Sans"/>
              </a:rPr>
              <a:t>?</a:t>
            </a:r>
          </a:p>
          <a:p>
            <a:r>
              <a:rPr lang="en-US" sz="2000" b="0" i="0" dirty="0">
                <a:solidFill>
                  <a:srgbClr val="05192D"/>
                </a:solidFill>
                <a:effectLst/>
                <a:latin typeface="Studio-Feixen-Sans"/>
              </a:rPr>
              <a:t>Let's start with an example. The city bus arrives once every twelve minutes, so if you show up at a random time, you could wait anywhere from 0 minutes if you just arrive as the bus pulls in, up to 12 minutes if you arrive just as the bus leaves.</a:t>
            </a:r>
            <a:endParaRPr lang="en-US" sz="2000" dirty="0"/>
          </a:p>
        </p:txBody>
      </p:sp>
      <p:pic>
        <p:nvPicPr>
          <p:cNvPr id="5" name="Picture 4">
            <a:extLst>
              <a:ext uri="{FF2B5EF4-FFF2-40B4-BE49-F238E27FC236}">
                <a16:creationId xmlns:a16="http://schemas.microsoft.com/office/drawing/2014/main" id="{1F67F22E-7DE8-2B02-5F7A-9BD502248EE0}"/>
              </a:ext>
            </a:extLst>
          </p:cNvPr>
          <p:cNvPicPr>
            <a:picLocks noChangeAspect="1"/>
          </p:cNvPicPr>
          <p:nvPr/>
        </p:nvPicPr>
        <p:blipFill>
          <a:blip r:embed="rId2"/>
          <a:stretch>
            <a:fillRect/>
          </a:stretch>
        </p:blipFill>
        <p:spPr>
          <a:xfrm>
            <a:off x="2483807" y="3786684"/>
            <a:ext cx="7224386" cy="2217612"/>
          </a:xfrm>
          <a:prstGeom prst="rect">
            <a:avLst/>
          </a:prstGeom>
        </p:spPr>
      </p:pic>
    </p:spTree>
    <p:extLst>
      <p:ext uri="{BB962C8B-B14F-4D97-AF65-F5344CB8AC3E}">
        <p14:creationId xmlns:p14="http://schemas.microsoft.com/office/powerpoint/2010/main" val="3396191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55D4-8C59-1148-B880-7BEC88C58D79}"/>
              </a:ext>
            </a:extLst>
          </p:cNvPr>
          <p:cNvSpPr>
            <a:spLocks noGrp="1"/>
          </p:cNvSpPr>
          <p:nvPr>
            <p:ph type="title"/>
          </p:nvPr>
        </p:nvSpPr>
        <p:spPr/>
        <p:txBody>
          <a:bodyPr/>
          <a:lstStyle/>
          <a:p>
            <a:r>
              <a:rPr lang="en-US" dirty="0"/>
              <a:t>Let’s model a scenario</a:t>
            </a:r>
          </a:p>
        </p:txBody>
      </p:sp>
      <p:sp>
        <p:nvSpPr>
          <p:cNvPr id="3" name="Content Placeholder 2">
            <a:extLst>
              <a:ext uri="{FF2B5EF4-FFF2-40B4-BE49-F238E27FC236}">
                <a16:creationId xmlns:a16="http://schemas.microsoft.com/office/drawing/2014/main" id="{1D0265C6-9718-0DAE-B305-C9616A305F51}"/>
              </a:ext>
            </a:extLst>
          </p:cNvPr>
          <p:cNvSpPr>
            <a:spLocks noGrp="1"/>
          </p:cNvSpPr>
          <p:nvPr>
            <p:ph idx="1"/>
          </p:nvPr>
        </p:nvSpPr>
        <p:spPr/>
        <p:txBody>
          <a:bodyPr>
            <a:normAutofit/>
          </a:bodyPr>
          <a:lstStyle/>
          <a:p>
            <a:r>
              <a:rPr lang="en-US" sz="2000" b="0" i="0" dirty="0">
                <a:solidFill>
                  <a:srgbClr val="05192D"/>
                </a:solidFill>
                <a:effectLst/>
                <a:latin typeface="Studio-Feixen-Sans"/>
              </a:rPr>
              <a:t>Let's model this scenario with a probability distribution. There are an infinite number of minutes we could wait since we could wait 1 minute, 1.5 minutes, 1.53 minutes, and so on, so we can't create individual blocks like we could with a discrete variable.</a:t>
            </a:r>
          </a:p>
          <a:p>
            <a:r>
              <a:rPr lang="en-US" sz="2000" dirty="0">
                <a:solidFill>
                  <a:srgbClr val="05192D"/>
                </a:solidFill>
                <a:highlight>
                  <a:srgbClr val="FF0000"/>
                </a:highlight>
                <a:latin typeface="Studio-Feixen-Sans"/>
              </a:rPr>
              <a:t>Instead, we'll use a continuous line to represent probability</a:t>
            </a:r>
            <a:r>
              <a:rPr lang="en-US" sz="2000" dirty="0">
                <a:solidFill>
                  <a:srgbClr val="05192D"/>
                </a:solidFill>
                <a:latin typeface="Studio-Feixen-Sans"/>
              </a:rPr>
              <a:t>. The line is flat since there's the same probability of waiting any time from 0 to 12 minutes. This is called the continuous uniform distribution.</a:t>
            </a:r>
          </a:p>
        </p:txBody>
      </p:sp>
      <p:pic>
        <p:nvPicPr>
          <p:cNvPr id="5" name="Picture 4">
            <a:extLst>
              <a:ext uri="{FF2B5EF4-FFF2-40B4-BE49-F238E27FC236}">
                <a16:creationId xmlns:a16="http://schemas.microsoft.com/office/drawing/2014/main" id="{AEE27EDE-C132-1B13-9345-D2158F7216AE}"/>
              </a:ext>
            </a:extLst>
          </p:cNvPr>
          <p:cNvPicPr>
            <a:picLocks noChangeAspect="1"/>
          </p:cNvPicPr>
          <p:nvPr/>
        </p:nvPicPr>
        <p:blipFill>
          <a:blip r:embed="rId2"/>
          <a:stretch>
            <a:fillRect/>
          </a:stretch>
        </p:blipFill>
        <p:spPr>
          <a:xfrm>
            <a:off x="2991992" y="3497003"/>
            <a:ext cx="6208016" cy="3112170"/>
          </a:xfrm>
          <a:prstGeom prst="rect">
            <a:avLst/>
          </a:prstGeom>
        </p:spPr>
      </p:pic>
    </p:spTree>
    <p:extLst>
      <p:ext uri="{BB962C8B-B14F-4D97-AF65-F5344CB8AC3E}">
        <p14:creationId xmlns:p14="http://schemas.microsoft.com/office/powerpoint/2010/main" val="3975174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D84-F160-7BF2-D22D-693802A7DDCC}"/>
              </a:ext>
            </a:extLst>
          </p:cNvPr>
          <p:cNvSpPr>
            <a:spLocks noGrp="1"/>
          </p:cNvSpPr>
          <p:nvPr>
            <p:ph type="title"/>
          </p:nvPr>
        </p:nvSpPr>
        <p:spPr/>
        <p:txBody>
          <a:bodyPr/>
          <a:lstStyle/>
          <a:p>
            <a:r>
              <a:rPr lang="en-US" dirty="0"/>
              <a:t>Probability still = area</a:t>
            </a:r>
          </a:p>
        </p:txBody>
      </p:sp>
      <p:sp>
        <p:nvSpPr>
          <p:cNvPr id="3" name="Content Placeholder 2">
            <a:extLst>
              <a:ext uri="{FF2B5EF4-FFF2-40B4-BE49-F238E27FC236}">
                <a16:creationId xmlns:a16="http://schemas.microsoft.com/office/drawing/2014/main" id="{13BFB959-CA9F-3660-59B4-7DFCAF45DEB4}"/>
              </a:ext>
            </a:extLst>
          </p:cNvPr>
          <p:cNvSpPr>
            <a:spLocks noGrp="1"/>
          </p:cNvSpPr>
          <p:nvPr>
            <p:ph idx="1"/>
          </p:nvPr>
        </p:nvSpPr>
        <p:spPr/>
        <p:txBody>
          <a:bodyPr>
            <a:normAutofit/>
          </a:bodyPr>
          <a:lstStyle/>
          <a:p>
            <a:r>
              <a:rPr lang="en-US" sz="2000" b="0" i="0" dirty="0">
                <a:solidFill>
                  <a:srgbClr val="05192D"/>
                </a:solidFill>
                <a:effectLst/>
                <a:latin typeface="Studio-Feixen-Sans"/>
              </a:rPr>
              <a:t>Now that we have our distribution, let's figure out what the probability is that we'll wait between 4 and 7 minutes. Just like with discrete distributions, we can take the area from 4 to 7 to calculate probability.</a:t>
            </a:r>
          </a:p>
          <a:p>
            <a:r>
              <a:rPr lang="en-US" sz="2000" dirty="0">
                <a:solidFill>
                  <a:srgbClr val="05192D"/>
                </a:solidFill>
                <a:latin typeface="Studio-Feixen-Sans"/>
              </a:rPr>
              <a:t>The width of this rectangle is 7 minus 4 which is 3. The height is one twelfth.</a:t>
            </a:r>
          </a:p>
          <a:p>
            <a:r>
              <a:rPr lang="en-US" sz="2000" dirty="0">
                <a:solidFill>
                  <a:srgbClr val="05192D"/>
                </a:solidFill>
                <a:latin typeface="Studio-Feixen-Sans"/>
              </a:rPr>
              <a:t>Multiplying those together to get area, we get 3/12 or 25%.</a:t>
            </a:r>
          </a:p>
        </p:txBody>
      </p:sp>
      <p:pic>
        <p:nvPicPr>
          <p:cNvPr id="5" name="Picture 4">
            <a:extLst>
              <a:ext uri="{FF2B5EF4-FFF2-40B4-BE49-F238E27FC236}">
                <a16:creationId xmlns:a16="http://schemas.microsoft.com/office/drawing/2014/main" id="{4142BF31-546D-3A44-0948-7053DE6851F7}"/>
              </a:ext>
            </a:extLst>
          </p:cNvPr>
          <p:cNvPicPr>
            <a:picLocks noChangeAspect="1"/>
          </p:cNvPicPr>
          <p:nvPr/>
        </p:nvPicPr>
        <p:blipFill>
          <a:blip r:embed="rId2"/>
          <a:stretch>
            <a:fillRect/>
          </a:stretch>
        </p:blipFill>
        <p:spPr>
          <a:xfrm>
            <a:off x="3485924" y="3715196"/>
            <a:ext cx="5220152" cy="2964437"/>
          </a:xfrm>
          <a:prstGeom prst="rect">
            <a:avLst/>
          </a:prstGeom>
        </p:spPr>
      </p:pic>
    </p:spTree>
    <p:extLst>
      <p:ext uri="{BB962C8B-B14F-4D97-AF65-F5344CB8AC3E}">
        <p14:creationId xmlns:p14="http://schemas.microsoft.com/office/powerpoint/2010/main" val="2193742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1F61-0A26-6E9C-AD34-1D76368360FA}"/>
              </a:ext>
            </a:extLst>
          </p:cNvPr>
          <p:cNvSpPr>
            <a:spLocks noGrp="1"/>
          </p:cNvSpPr>
          <p:nvPr>
            <p:ph type="title"/>
          </p:nvPr>
        </p:nvSpPr>
        <p:spPr>
          <a:xfrm>
            <a:off x="838200" y="365125"/>
            <a:ext cx="10515600" cy="808067"/>
          </a:xfrm>
        </p:spPr>
        <p:txBody>
          <a:bodyPr/>
          <a:lstStyle/>
          <a:p>
            <a:r>
              <a:rPr lang="en-US" dirty="0"/>
              <a:t>Uniform distribution in Python</a:t>
            </a:r>
          </a:p>
        </p:txBody>
      </p:sp>
      <p:sp>
        <p:nvSpPr>
          <p:cNvPr id="3" name="Content Placeholder 2">
            <a:extLst>
              <a:ext uri="{FF2B5EF4-FFF2-40B4-BE49-F238E27FC236}">
                <a16:creationId xmlns:a16="http://schemas.microsoft.com/office/drawing/2014/main" id="{1F675E48-C5BB-00D1-6331-3D8B47F4CDEA}"/>
              </a:ext>
            </a:extLst>
          </p:cNvPr>
          <p:cNvSpPr>
            <a:spLocks noGrp="1"/>
          </p:cNvSpPr>
          <p:nvPr>
            <p:ph idx="1"/>
          </p:nvPr>
        </p:nvSpPr>
        <p:spPr>
          <a:xfrm>
            <a:off x="838200" y="1463316"/>
            <a:ext cx="10515600" cy="4351338"/>
          </a:xfrm>
        </p:spPr>
        <p:txBody>
          <a:bodyPr>
            <a:normAutofit/>
          </a:bodyPr>
          <a:lstStyle/>
          <a:p>
            <a:r>
              <a:rPr lang="en-US" sz="2000" b="0" i="0" dirty="0">
                <a:solidFill>
                  <a:srgbClr val="05192D"/>
                </a:solidFill>
                <a:effectLst/>
                <a:latin typeface="Studio-Feixen-Sans"/>
              </a:rPr>
              <a:t>Let's use the uniform distribution in Python to calculate the probability of waiting 7 minutes or less. We need to import uniform from </a:t>
            </a:r>
            <a:r>
              <a:rPr lang="en-US" sz="2000" b="0" i="0" dirty="0" err="1">
                <a:solidFill>
                  <a:srgbClr val="05192D"/>
                </a:solidFill>
                <a:effectLst/>
                <a:latin typeface="Studio-Feixen-Sans"/>
              </a:rPr>
              <a:t>scipy.stats</a:t>
            </a:r>
            <a:r>
              <a:rPr lang="en-US" sz="2000" b="0" i="0" dirty="0">
                <a:solidFill>
                  <a:srgbClr val="05192D"/>
                </a:solidFill>
                <a:effectLst/>
                <a:latin typeface="Studio-Feixen-Sans"/>
              </a:rPr>
              <a:t>. We can call </a:t>
            </a:r>
            <a:r>
              <a:rPr lang="en-US" sz="2000" b="0" i="0" dirty="0" err="1">
                <a:solidFill>
                  <a:srgbClr val="05192D"/>
                </a:solidFill>
                <a:effectLst/>
                <a:latin typeface="Studio-Feixen-Sans"/>
              </a:rPr>
              <a:t>uniform.cdf</a:t>
            </a:r>
            <a:r>
              <a:rPr lang="en-US" sz="2000" b="0" i="0" dirty="0">
                <a:solidFill>
                  <a:srgbClr val="05192D"/>
                </a:solidFill>
                <a:effectLst/>
                <a:latin typeface="Studio-Feixen-Sans"/>
              </a:rPr>
              <a:t> and pass it 7, followed by the lower and upper limits, which in our case is 0 and 12. The probability of waiting less than 7 minutes is about 58%.</a:t>
            </a:r>
          </a:p>
          <a:p>
            <a:r>
              <a:rPr lang="en-US" sz="2000" dirty="0">
                <a:solidFill>
                  <a:srgbClr val="05192D"/>
                </a:solidFill>
                <a:latin typeface="Studio-Feixen-Sans"/>
              </a:rPr>
              <a:t>If we want the probability of waiting more than 7 minutes, we need to take 1 minus the probability of waiting less than 7 minutes.</a:t>
            </a:r>
          </a:p>
        </p:txBody>
      </p:sp>
      <p:pic>
        <p:nvPicPr>
          <p:cNvPr id="5" name="Picture 4">
            <a:extLst>
              <a:ext uri="{FF2B5EF4-FFF2-40B4-BE49-F238E27FC236}">
                <a16:creationId xmlns:a16="http://schemas.microsoft.com/office/drawing/2014/main" id="{F19DFBC8-AFEE-99C1-4366-DD40C5358969}"/>
              </a:ext>
            </a:extLst>
          </p:cNvPr>
          <p:cNvPicPr>
            <a:picLocks noChangeAspect="1"/>
          </p:cNvPicPr>
          <p:nvPr/>
        </p:nvPicPr>
        <p:blipFill>
          <a:blip r:embed="rId2"/>
          <a:stretch>
            <a:fillRect/>
          </a:stretch>
        </p:blipFill>
        <p:spPr>
          <a:xfrm>
            <a:off x="229209" y="3719347"/>
            <a:ext cx="5446537" cy="2385431"/>
          </a:xfrm>
          <a:prstGeom prst="rect">
            <a:avLst/>
          </a:prstGeom>
        </p:spPr>
      </p:pic>
      <p:pic>
        <p:nvPicPr>
          <p:cNvPr id="7" name="Picture 6">
            <a:extLst>
              <a:ext uri="{FF2B5EF4-FFF2-40B4-BE49-F238E27FC236}">
                <a16:creationId xmlns:a16="http://schemas.microsoft.com/office/drawing/2014/main" id="{98D9EA26-61DA-37D8-B877-D31D8C10E757}"/>
              </a:ext>
            </a:extLst>
          </p:cNvPr>
          <p:cNvPicPr>
            <a:picLocks noChangeAspect="1"/>
          </p:cNvPicPr>
          <p:nvPr/>
        </p:nvPicPr>
        <p:blipFill>
          <a:blip r:embed="rId3"/>
          <a:stretch>
            <a:fillRect/>
          </a:stretch>
        </p:blipFill>
        <p:spPr>
          <a:xfrm>
            <a:off x="6096000" y="3638985"/>
            <a:ext cx="5678054" cy="2465793"/>
          </a:xfrm>
          <a:prstGeom prst="rect">
            <a:avLst/>
          </a:prstGeom>
        </p:spPr>
      </p:pic>
    </p:spTree>
    <p:extLst>
      <p:ext uri="{BB962C8B-B14F-4D97-AF65-F5344CB8AC3E}">
        <p14:creationId xmlns:p14="http://schemas.microsoft.com/office/powerpoint/2010/main" val="2370974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639EC-4327-BD4B-9CDC-9A78CF12AD56}"/>
              </a:ext>
            </a:extLst>
          </p:cNvPr>
          <p:cNvPicPr>
            <a:picLocks noChangeAspect="1"/>
          </p:cNvPicPr>
          <p:nvPr/>
        </p:nvPicPr>
        <p:blipFill>
          <a:blip r:embed="rId2"/>
          <a:stretch>
            <a:fillRect/>
          </a:stretch>
        </p:blipFill>
        <p:spPr>
          <a:xfrm>
            <a:off x="2600553" y="0"/>
            <a:ext cx="7163421" cy="3467400"/>
          </a:xfrm>
          <a:prstGeom prst="rect">
            <a:avLst/>
          </a:prstGeom>
        </p:spPr>
      </p:pic>
      <p:pic>
        <p:nvPicPr>
          <p:cNvPr id="5" name="Picture 4">
            <a:extLst>
              <a:ext uri="{FF2B5EF4-FFF2-40B4-BE49-F238E27FC236}">
                <a16:creationId xmlns:a16="http://schemas.microsoft.com/office/drawing/2014/main" id="{FFF198B3-D1C2-F1BB-7934-E3FB262343F7}"/>
              </a:ext>
            </a:extLst>
          </p:cNvPr>
          <p:cNvPicPr>
            <a:picLocks noChangeAspect="1"/>
          </p:cNvPicPr>
          <p:nvPr/>
        </p:nvPicPr>
        <p:blipFill>
          <a:blip r:embed="rId3"/>
          <a:stretch>
            <a:fillRect/>
          </a:stretch>
        </p:blipFill>
        <p:spPr>
          <a:xfrm>
            <a:off x="3002271" y="3597760"/>
            <a:ext cx="6359984" cy="3090897"/>
          </a:xfrm>
          <a:prstGeom prst="rect">
            <a:avLst/>
          </a:prstGeom>
        </p:spPr>
      </p:pic>
    </p:spTree>
    <p:extLst>
      <p:ext uri="{BB962C8B-B14F-4D97-AF65-F5344CB8AC3E}">
        <p14:creationId xmlns:p14="http://schemas.microsoft.com/office/powerpoint/2010/main" val="2440915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566CF7-1209-598E-7A9C-B769D878F8DD}"/>
              </a:ext>
            </a:extLst>
          </p:cNvPr>
          <p:cNvPicPr>
            <a:picLocks noChangeAspect="1"/>
          </p:cNvPicPr>
          <p:nvPr/>
        </p:nvPicPr>
        <p:blipFill>
          <a:blip r:embed="rId2"/>
          <a:stretch>
            <a:fillRect/>
          </a:stretch>
        </p:blipFill>
        <p:spPr>
          <a:xfrm>
            <a:off x="2487617" y="573055"/>
            <a:ext cx="7171041" cy="2278577"/>
          </a:xfrm>
          <a:prstGeom prst="rect">
            <a:avLst/>
          </a:prstGeom>
        </p:spPr>
      </p:pic>
      <p:pic>
        <p:nvPicPr>
          <p:cNvPr id="5" name="Picture 4">
            <a:extLst>
              <a:ext uri="{FF2B5EF4-FFF2-40B4-BE49-F238E27FC236}">
                <a16:creationId xmlns:a16="http://schemas.microsoft.com/office/drawing/2014/main" id="{89DF6DA5-7D66-7C0F-6F58-DE124E75FE19}"/>
              </a:ext>
            </a:extLst>
          </p:cNvPr>
          <p:cNvPicPr>
            <a:picLocks noChangeAspect="1"/>
          </p:cNvPicPr>
          <p:nvPr/>
        </p:nvPicPr>
        <p:blipFill>
          <a:blip r:embed="rId3"/>
          <a:stretch>
            <a:fillRect/>
          </a:stretch>
        </p:blipFill>
        <p:spPr>
          <a:xfrm>
            <a:off x="2510479" y="3334710"/>
            <a:ext cx="7148179" cy="2598645"/>
          </a:xfrm>
          <a:prstGeom prst="rect">
            <a:avLst/>
          </a:prstGeom>
        </p:spPr>
      </p:pic>
    </p:spTree>
    <p:extLst>
      <p:ext uri="{BB962C8B-B14F-4D97-AF65-F5344CB8AC3E}">
        <p14:creationId xmlns:p14="http://schemas.microsoft.com/office/powerpoint/2010/main" val="2998955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A768-F516-7FAC-CD36-44839D59B5F4}"/>
              </a:ext>
            </a:extLst>
          </p:cNvPr>
          <p:cNvSpPr>
            <a:spLocks noGrp="1"/>
          </p:cNvSpPr>
          <p:nvPr>
            <p:ph type="title"/>
          </p:nvPr>
        </p:nvSpPr>
        <p:spPr>
          <a:xfrm>
            <a:off x="733697" y="73341"/>
            <a:ext cx="10515600" cy="1325563"/>
          </a:xfrm>
        </p:spPr>
        <p:txBody>
          <a:bodyPr/>
          <a:lstStyle/>
          <a:p>
            <a:r>
              <a:rPr lang="en-US" dirty="0"/>
              <a:t>Practice – Data back-ups</a:t>
            </a:r>
          </a:p>
        </p:txBody>
      </p:sp>
      <p:sp>
        <p:nvSpPr>
          <p:cNvPr id="3" name="Content Placeholder 2">
            <a:extLst>
              <a:ext uri="{FF2B5EF4-FFF2-40B4-BE49-F238E27FC236}">
                <a16:creationId xmlns:a16="http://schemas.microsoft.com/office/drawing/2014/main" id="{9A01CDD1-D520-85B7-F6BE-459BBD255E67}"/>
              </a:ext>
            </a:extLst>
          </p:cNvPr>
          <p:cNvSpPr>
            <a:spLocks noGrp="1"/>
          </p:cNvSpPr>
          <p:nvPr>
            <p:ph idx="1"/>
          </p:nvPr>
        </p:nvSpPr>
        <p:spPr>
          <a:xfrm>
            <a:off x="942703" y="989601"/>
            <a:ext cx="10515600" cy="5393781"/>
          </a:xfrm>
        </p:spPr>
        <p:txBody>
          <a:bodyPr>
            <a:normAutofit fontScale="92500" lnSpcReduction="20000"/>
          </a:bodyPr>
          <a:lstStyle/>
          <a:p>
            <a:r>
              <a:rPr lang="en-US" dirty="0"/>
              <a:t>The sales software used at your company is set to automatically back itself up, but no one knows exactly what time the back-ups happen. It is known, however, that back-ups happen exactly every 30 minutes. Amir comes back from sales meetings at random times to update the data on the client he just met with. He wants to know how long he'll have to wait for his newly-entered data to get backed up. Use your new knowledge of continuous uniform distributions to model this situation and answer Amir's questions.</a:t>
            </a:r>
          </a:p>
          <a:p>
            <a:r>
              <a:rPr lang="en-US" dirty="0"/>
              <a:t>To model how long Amir will wait for a back-up using a continuous uniform distribution, save his lowest possible wait time as </a:t>
            </a:r>
            <a:r>
              <a:rPr lang="en-US" dirty="0" err="1"/>
              <a:t>min_time</a:t>
            </a:r>
            <a:r>
              <a:rPr lang="en-US" dirty="0"/>
              <a:t> and his longest possible wait time as </a:t>
            </a:r>
            <a:r>
              <a:rPr lang="en-US" dirty="0" err="1"/>
              <a:t>max_time</a:t>
            </a:r>
            <a:r>
              <a:rPr lang="en-US" dirty="0"/>
              <a:t>. Remember that back-ups happen every 30 minutes.</a:t>
            </a:r>
          </a:p>
          <a:p>
            <a:pPr lvl="1"/>
            <a:r>
              <a:rPr lang="en-US" dirty="0"/>
              <a:t>Import uniform from </a:t>
            </a:r>
            <a:r>
              <a:rPr lang="en-US" dirty="0" err="1"/>
              <a:t>scipy.stats</a:t>
            </a:r>
            <a:r>
              <a:rPr lang="en-US" dirty="0"/>
              <a:t> and calculate the probability that Amir has to wait less than 5 minutes, and store in a variable called prob_less_than_5.</a:t>
            </a:r>
          </a:p>
          <a:p>
            <a:pPr lvl="1"/>
            <a:r>
              <a:rPr lang="en-US" dirty="0"/>
              <a:t>Calculate the probability that Amir has to wait more than 5 minutes, and store in a variable called prob_greater_than_5.</a:t>
            </a:r>
          </a:p>
          <a:p>
            <a:pPr lvl="1"/>
            <a:r>
              <a:rPr lang="en-US" dirty="0"/>
              <a:t>Calculate the probability that Amir has to wait between 10 and 20 minutes, and store in a variable called prob_between_10_and_20.</a:t>
            </a:r>
          </a:p>
        </p:txBody>
      </p:sp>
    </p:spTree>
    <p:extLst>
      <p:ext uri="{BB962C8B-B14F-4D97-AF65-F5344CB8AC3E}">
        <p14:creationId xmlns:p14="http://schemas.microsoft.com/office/powerpoint/2010/main" val="3158601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A768-F516-7FAC-CD36-44839D59B5F4}"/>
              </a:ext>
            </a:extLst>
          </p:cNvPr>
          <p:cNvSpPr>
            <a:spLocks noGrp="1"/>
          </p:cNvSpPr>
          <p:nvPr>
            <p:ph type="title"/>
          </p:nvPr>
        </p:nvSpPr>
        <p:spPr>
          <a:xfrm>
            <a:off x="213886" y="175939"/>
            <a:ext cx="10515600" cy="1325563"/>
          </a:xfrm>
        </p:spPr>
        <p:txBody>
          <a:bodyPr/>
          <a:lstStyle/>
          <a:p>
            <a:r>
              <a:rPr lang="en-US" dirty="0"/>
              <a:t>Practice – Data back-ups</a:t>
            </a:r>
          </a:p>
        </p:txBody>
      </p:sp>
      <p:sp>
        <p:nvSpPr>
          <p:cNvPr id="5" name="TextBox 4">
            <a:extLst>
              <a:ext uri="{FF2B5EF4-FFF2-40B4-BE49-F238E27FC236}">
                <a16:creationId xmlns:a16="http://schemas.microsoft.com/office/drawing/2014/main" id="{97A364F7-0CF9-80ED-B937-B86568E217C9}"/>
              </a:ext>
            </a:extLst>
          </p:cNvPr>
          <p:cNvSpPr txBox="1"/>
          <p:nvPr/>
        </p:nvSpPr>
        <p:spPr>
          <a:xfrm>
            <a:off x="1758976" y="1280784"/>
            <a:ext cx="8797614" cy="4524315"/>
          </a:xfrm>
          <a:prstGeom prst="rect">
            <a:avLst/>
          </a:prstGeom>
          <a:noFill/>
        </p:spPr>
        <p:txBody>
          <a:bodyPr wrap="square">
            <a:spAutoFit/>
          </a:bodyPr>
          <a:lstStyle/>
          <a:p>
            <a:r>
              <a:rPr lang="en-US" dirty="0" err="1">
                <a:solidFill>
                  <a:schemeClr val="accent5">
                    <a:lumMod val="75000"/>
                  </a:schemeClr>
                </a:solidFill>
              </a:rPr>
              <a:t>min_time</a:t>
            </a:r>
            <a:r>
              <a:rPr lang="en-US" dirty="0">
                <a:solidFill>
                  <a:schemeClr val="accent5">
                    <a:lumMod val="75000"/>
                  </a:schemeClr>
                </a:solidFill>
              </a:rPr>
              <a:t> = 0</a:t>
            </a:r>
          </a:p>
          <a:p>
            <a:r>
              <a:rPr lang="en-US" dirty="0" err="1">
                <a:solidFill>
                  <a:schemeClr val="accent5">
                    <a:lumMod val="75000"/>
                  </a:schemeClr>
                </a:solidFill>
              </a:rPr>
              <a:t>max_time</a:t>
            </a:r>
            <a:r>
              <a:rPr lang="en-US" dirty="0">
                <a:solidFill>
                  <a:schemeClr val="accent5">
                    <a:lumMod val="75000"/>
                  </a:schemeClr>
                </a:solidFill>
              </a:rPr>
              <a:t> = 30</a:t>
            </a:r>
          </a:p>
          <a:p>
            <a:endParaRPr lang="en-US" dirty="0">
              <a:solidFill>
                <a:schemeClr val="accent5">
                  <a:lumMod val="75000"/>
                </a:schemeClr>
              </a:solidFill>
            </a:endParaRPr>
          </a:p>
          <a:p>
            <a:r>
              <a:rPr lang="en-US" dirty="0">
                <a:solidFill>
                  <a:schemeClr val="accent5">
                    <a:lumMod val="75000"/>
                  </a:schemeClr>
                </a:solidFill>
              </a:rPr>
              <a:t># Import uniform from </a:t>
            </a:r>
            <a:r>
              <a:rPr lang="en-US" dirty="0" err="1">
                <a:solidFill>
                  <a:schemeClr val="accent5">
                    <a:lumMod val="75000"/>
                  </a:schemeClr>
                </a:solidFill>
              </a:rPr>
              <a:t>scipy.stats</a:t>
            </a:r>
            <a:endParaRPr lang="en-US" dirty="0">
              <a:solidFill>
                <a:schemeClr val="accent5">
                  <a:lumMod val="75000"/>
                </a:schemeClr>
              </a:solidFill>
            </a:endParaRPr>
          </a:p>
          <a:p>
            <a:r>
              <a:rPr lang="en-US" dirty="0">
                <a:solidFill>
                  <a:schemeClr val="accent5">
                    <a:lumMod val="75000"/>
                  </a:schemeClr>
                </a:solidFill>
              </a:rPr>
              <a:t>from </a:t>
            </a:r>
            <a:r>
              <a:rPr lang="en-US" dirty="0" err="1">
                <a:solidFill>
                  <a:schemeClr val="accent5">
                    <a:lumMod val="75000"/>
                  </a:schemeClr>
                </a:solidFill>
              </a:rPr>
              <a:t>scipy.stats</a:t>
            </a:r>
            <a:r>
              <a:rPr lang="en-US" dirty="0">
                <a:solidFill>
                  <a:schemeClr val="accent5">
                    <a:lumMod val="75000"/>
                  </a:schemeClr>
                </a:solidFill>
              </a:rPr>
              <a:t> import uniform</a:t>
            </a:r>
          </a:p>
          <a:p>
            <a:endParaRPr lang="en-US" dirty="0">
              <a:solidFill>
                <a:schemeClr val="accent5">
                  <a:lumMod val="75000"/>
                </a:schemeClr>
              </a:solidFill>
            </a:endParaRPr>
          </a:p>
          <a:p>
            <a:r>
              <a:rPr lang="en-US" dirty="0">
                <a:solidFill>
                  <a:schemeClr val="accent5">
                    <a:lumMod val="75000"/>
                  </a:schemeClr>
                </a:solidFill>
              </a:rPr>
              <a:t>prob_less_than_5 = </a:t>
            </a:r>
            <a:r>
              <a:rPr lang="en-US" dirty="0" err="1">
                <a:solidFill>
                  <a:schemeClr val="accent5">
                    <a:lumMod val="75000"/>
                  </a:schemeClr>
                </a:solidFill>
              </a:rPr>
              <a:t>uniform.cdf</a:t>
            </a:r>
            <a:r>
              <a:rPr lang="en-US" dirty="0">
                <a:solidFill>
                  <a:schemeClr val="accent5">
                    <a:lumMod val="75000"/>
                  </a:schemeClr>
                </a:solidFill>
              </a:rPr>
              <a:t>(5, 0,30)</a:t>
            </a:r>
          </a:p>
          <a:p>
            <a:r>
              <a:rPr lang="en-US" dirty="0">
                <a:solidFill>
                  <a:schemeClr val="accent5">
                    <a:lumMod val="75000"/>
                  </a:schemeClr>
                </a:solidFill>
              </a:rPr>
              <a:t>print(prob_less_than_5 )</a:t>
            </a:r>
          </a:p>
          <a:p>
            <a:endParaRPr lang="en-US" dirty="0">
              <a:solidFill>
                <a:schemeClr val="accent5">
                  <a:lumMod val="75000"/>
                </a:schemeClr>
              </a:solidFill>
            </a:endParaRPr>
          </a:p>
          <a:p>
            <a:r>
              <a:rPr lang="en-US" dirty="0">
                <a:solidFill>
                  <a:schemeClr val="accent5">
                    <a:lumMod val="75000"/>
                  </a:schemeClr>
                </a:solidFill>
              </a:rPr>
              <a:t># Calculate probability of waiting more than 5 mins</a:t>
            </a:r>
          </a:p>
          <a:p>
            <a:r>
              <a:rPr lang="en-US" dirty="0">
                <a:solidFill>
                  <a:schemeClr val="accent5">
                    <a:lumMod val="75000"/>
                  </a:schemeClr>
                </a:solidFill>
              </a:rPr>
              <a:t>prob_greater_than_5 = 1-uniform.cdf(5,0,30)</a:t>
            </a:r>
          </a:p>
          <a:p>
            <a:r>
              <a:rPr lang="en-US" dirty="0">
                <a:solidFill>
                  <a:schemeClr val="accent5">
                    <a:lumMod val="75000"/>
                  </a:schemeClr>
                </a:solidFill>
              </a:rPr>
              <a:t>print(prob_greater_than_5)</a:t>
            </a:r>
          </a:p>
          <a:p>
            <a:endParaRPr lang="en-US" dirty="0">
              <a:solidFill>
                <a:schemeClr val="accent5">
                  <a:lumMod val="75000"/>
                </a:schemeClr>
              </a:solidFill>
            </a:endParaRPr>
          </a:p>
          <a:p>
            <a:r>
              <a:rPr lang="en-US" dirty="0">
                <a:solidFill>
                  <a:schemeClr val="accent5">
                    <a:lumMod val="75000"/>
                  </a:schemeClr>
                </a:solidFill>
              </a:rPr>
              <a:t># Calculate probability of waiting 10-20 mins</a:t>
            </a:r>
          </a:p>
          <a:p>
            <a:r>
              <a:rPr lang="en-US" dirty="0">
                <a:solidFill>
                  <a:schemeClr val="accent5">
                    <a:lumMod val="75000"/>
                  </a:schemeClr>
                </a:solidFill>
              </a:rPr>
              <a:t>prob_between_10_and_20 = </a:t>
            </a:r>
            <a:r>
              <a:rPr lang="en-US" dirty="0" err="1">
                <a:solidFill>
                  <a:schemeClr val="accent5">
                    <a:lumMod val="75000"/>
                  </a:schemeClr>
                </a:solidFill>
              </a:rPr>
              <a:t>uniform.cdf</a:t>
            </a:r>
            <a:r>
              <a:rPr lang="en-US" dirty="0">
                <a:solidFill>
                  <a:schemeClr val="accent5">
                    <a:lumMod val="75000"/>
                  </a:schemeClr>
                </a:solidFill>
              </a:rPr>
              <a:t>(20,0,30)-</a:t>
            </a:r>
            <a:r>
              <a:rPr lang="en-US" dirty="0" err="1">
                <a:solidFill>
                  <a:schemeClr val="accent5">
                    <a:lumMod val="75000"/>
                  </a:schemeClr>
                </a:solidFill>
              </a:rPr>
              <a:t>uniform.cdf</a:t>
            </a:r>
            <a:r>
              <a:rPr lang="en-US" dirty="0">
                <a:solidFill>
                  <a:schemeClr val="accent5">
                    <a:lumMod val="75000"/>
                  </a:schemeClr>
                </a:solidFill>
              </a:rPr>
              <a:t>(10,0,30)</a:t>
            </a:r>
          </a:p>
          <a:p>
            <a:r>
              <a:rPr lang="en-US" dirty="0">
                <a:solidFill>
                  <a:schemeClr val="accent5">
                    <a:lumMod val="75000"/>
                  </a:schemeClr>
                </a:solidFill>
              </a:rPr>
              <a:t>print(prob_between_10_and_20)</a:t>
            </a:r>
          </a:p>
        </p:txBody>
      </p:sp>
    </p:spTree>
    <p:extLst>
      <p:ext uri="{BB962C8B-B14F-4D97-AF65-F5344CB8AC3E}">
        <p14:creationId xmlns:p14="http://schemas.microsoft.com/office/powerpoint/2010/main" val="2660413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E181-962F-282E-3893-094BED8E42B3}"/>
              </a:ext>
            </a:extLst>
          </p:cNvPr>
          <p:cNvSpPr>
            <a:spLocks noGrp="1"/>
          </p:cNvSpPr>
          <p:nvPr>
            <p:ph type="title"/>
          </p:nvPr>
        </p:nvSpPr>
        <p:spPr>
          <a:xfrm>
            <a:off x="254211" y="216283"/>
            <a:ext cx="10515600" cy="1325563"/>
          </a:xfrm>
        </p:spPr>
        <p:txBody>
          <a:bodyPr/>
          <a:lstStyle/>
          <a:p>
            <a:r>
              <a:rPr lang="en-US" dirty="0"/>
              <a:t>Simulating wait times</a:t>
            </a:r>
          </a:p>
        </p:txBody>
      </p:sp>
      <p:sp>
        <p:nvSpPr>
          <p:cNvPr id="3" name="Content Placeholder 2">
            <a:extLst>
              <a:ext uri="{FF2B5EF4-FFF2-40B4-BE49-F238E27FC236}">
                <a16:creationId xmlns:a16="http://schemas.microsoft.com/office/drawing/2014/main" id="{116471A3-B136-A6E8-DBF6-7A9B11E5835D}"/>
              </a:ext>
            </a:extLst>
          </p:cNvPr>
          <p:cNvSpPr>
            <a:spLocks noGrp="1"/>
          </p:cNvSpPr>
          <p:nvPr>
            <p:ph idx="1"/>
          </p:nvPr>
        </p:nvSpPr>
        <p:spPr>
          <a:xfrm>
            <a:off x="254211" y="1541846"/>
            <a:ext cx="6097438" cy="4351338"/>
          </a:xfrm>
        </p:spPr>
        <p:txBody>
          <a:bodyPr>
            <a:normAutofit fontScale="92500" lnSpcReduction="10000"/>
          </a:bodyPr>
          <a:lstStyle/>
          <a:p>
            <a:r>
              <a:rPr lang="en-US" b="0" i="0" dirty="0">
                <a:solidFill>
                  <a:srgbClr val="05192D"/>
                </a:solidFill>
                <a:effectLst/>
                <a:latin typeface="Studio-Feixen-Sans"/>
              </a:rPr>
              <a:t>To give Amir a better idea of how long he'll have to wait, you'll simulate Amir waiting 1000 times and create a histogram to show him what he should expect. Recall from the last exercise that his minimum wait time is 0 minutes, and his maximum wait time is 30 minutes.</a:t>
            </a:r>
          </a:p>
          <a:p>
            <a:pPr lvl="1"/>
            <a:r>
              <a:rPr lang="en-US" dirty="0"/>
              <a:t>Set the random seed to 334.</a:t>
            </a:r>
          </a:p>
          <a:p>
            <a:pPr lvl="1"/>
            <a:r>
              <a:rPr lang="en-US" dirty="0"/>
              <a:t>Generate 1000 wait times from the continuous uniform distribution that models Amir's wait time. Save this as </a:t>
            </a:r>
            <a:r>
              <a:rPr lang="en-US" dirty="0" err="1"/>
              <a:t>wait_times</a:t>
            </a:r>
            <a:r>
              <a:rPr lang="en-US" dirty="0"/>
              <a:t>.</a:t>
            </a:r>
          </a:p>
          <a:p>
            <a:pPr lvl="1"/>
            <a:r>
              <a:rPr lang="en-US" dirty="0"/>
              <a:t>Create a histogram of the simulated wait times and show the plot.</a:t>
            </a:r>
          </a:p>
        </p:txBody>
      </p:sp>
      <p:sp>
        <p:nvSpPr>
          <p:cNvPr id="8" name="TextBox 7">
            <a:extLst>
              <a:ext uri="{FF2B5EF4-FFF2-40B4-BE49-F238E27FC236}">
                <a16:creationId xmlns:a16="http://schemas.microsoft.com/office/drawing/2014/main" id="{F4EDA9F9-4E42-605E-419B-F9D3AE9411F0}"/>
              </a:ext>
            </a:extLst>
          </p:cNvPr>
          <p:cNvSpPr txBox="1"/>
          <p:nvPr/>
        </p:nvSpPr>
        <p:spPr>
          <a:xfrm>
            <a:off x="6495394" y="1104485"/>
            <a:ext cx="5442396" cy="3416320"/>
          </a:xfrm>
          <a:prstGeom prst="rect">
            <a:avLst/>
          </a:prstGeom>
          <a:noFill/>
        </p:spPr>
        <p:txBody>
          <a:bodyPr wrap="square">
            <a:spAutoFit/>
          </a:bodyPr>
          <a:lstStyle/>
          <a:p>
            <a:r>
              <a:rPr lang="en-US" dirty="0">
                <a:solidFill>
                  <a:schemeClr val="bg1"/>
                </a:solidFill>
              </a:rPr>
              <a:t># Set random seed to 334</a:t>
            </a:r>
          </a:p>
          <a:p>
            <a:r>
              <a:rPr lang="en-US" dirty="0" err="1">
                <a:solidFill>
                  <a:schemeClr val="accent5">
                    <a:lumMod val="75000"/>
                  </a:schemeClr>
                </a:solidFill>
              </a:rPr>
              <a:t>np.random.seed</a:t>
            </a:r>
            <a:r>
              <a:rPr lang="en-US" dirty="0">
                <a:solidFill>
                  <a:schemeClr val="accent5">
                    <a:lumMod val="75000"/>
                  </a:schemeClr>
                </a:solidFill>
              </a:rPr>
              <a:t>(334)</a:t>
            </a:r>
          </a:p>
          <a:p>
            <a:endParaRPr lang="en-US" dirty="0">
              <a:solidFill>
                <a:schemeClr val="accent5">
                  <a:lumMod val="75000"/>
                </a:schemeClr>
              </a:solidFill>
            </a:endParaRPr>
          </a:p>
          <a:p>
            <a:r>
              <a:rPr lang="en-US" dirty="0">
                <a:solidFill>
                  <a:schemeClr val="accent5">
                    <a:lumMod val="75000"/>
                  </a:schemeClr>
                </a:solidFill>
              </a:rPr>
              <a:t># Import uniform</a:t>
            </a:r>
          </a:p>
          <a:p>
            <a:r>
              <a:rPr lang="en-US" dirty="0">
                <a:solidFill>
                  <a:schemeClr val="accent5">
                    <a:lumMod val="75000"/>
                  </a:schemeClr>
                </a:solidFill>
              </a:rPr>
              <a:t>from </a:t>
            </a:r>
            <a:r>
              <a:rPr lang="en-US" dirty="0" err="1">
                <a:solidFill>
                  <a:schemeClr val="accent5">
                    <a:lumMod val="75000"/>
                  </a:schemeClr>
                </a:solidFill>
              </a:rPr>
              <a:t>scipy.stats</a:t>
            </a:r>
            <a:r>
              <a:rPr lang="en-US" dirty="0">
                <a:solidFill>
                  <a:schemeClr val="accent5">
                    <a:lumMod val="75000"/>
                  </a:schemeClr>
                </a:solidFill>
              </a:rPr>
              <a:t> import uniform</a:t>
            </a:r>
          </a:p>
          <a:p>
            <a:endParaRPr lang="en-US" dirty="0">
              <a:solidFill>
                <a:schemeClr val="accent5">
                  <a:lumMod val="75000"/>
                </a:schemeClr>
              </a:solidFill>
            </a:endParaRPr>
          </a:p>
          <a:p>
            <a:r>
              <a:rPr lang="en-US" dirty="0">
                <a:solidFill>
                  <a:schemeClr val="accent5">
                    <a:lumMod val="75000"/>
                  </a:schemeClr>
                </a:solidFill>
              </a:rPr>
              <a:t># Generate 1000 wait times between 0 and 30 mins</a:t>
            </a:r>
          </a:p>
          <a:p>
            <a:r>
              <a:rPr lang="en-US" dirty="0" err="1">
                <a:solidFill>
                  <a:schemeClr val="accent5">
                    <a:lumMod val="75000"/>
                  </a:schemeClr>
                </a:solidFill>
              </a:rPr>
              <a:t>wait_times</a:t>
            </a:r>
            <a:r>
              <a:rPr lang="en-US" dirty="0">
                <a:solidFill>
                  <a:schemeClr val="accent5">
                    <a:lumMod val="75000"/>
                  </a:schemeClr>
                </a:solidFill>
              </a:rPr>
              <a:t> = </a:t>
            </a:r>
            <a:r>
              <a:rPr lang="en-US" dirty="0" err="1">
                <a:solidFill>
                  <a:schemeClr val="accent5">
                    <a:lumMod val="75000"/>
                  </a:schemeClr>
                </a:solidFill>
              </a:rPr>
              <a:t>uniform.rvs</a:t>
            </a:r>
            <a:r>
              <a:rPr lang="en-US" dirty="0">
                <a:solidFill>
                  <a:schemeClr val="accent5">
                    <a:lumMod val="75000"/>
                  </a:schemeClr>
                </a:solidFill>
              </a:rPr>
              <a:t>(0, 30, size=1000)</a:t>
            </a:r>
          </a:p>
          <a:p>
            <a:endParaRPr lang="en-US" dirty="0">
              <a:solidFill>
                <a:schemeClr val="accent5">
                  <a:lumMod val="75000"/>
                </a:schemeClr>
              </a:solidFill>
            </a:endParaRPr>
          </a:p>
          <a:p>
            <a:r>
              <a:rPr lang="en-US" dirty="0">
                <a:solidFill>
                  <a:schemeClr val="accent5">
                    <a:lumMod val="75000"/>
                  </a:schemeClr>
                </a:solidFill>
              </a:rPr>
              <a:t># Create a histogram of simulated times and show plot</a:t>
            </a:r>
          </a:p>
          <a:p>
            <a:r>
              <a:rPr lang="en-US" dirty="0" err="1">
                <a:solidFill>
                  <a:schemeClr val="accent5">
                    <a:lumMod val="75000"/>
                  </a:schemeClr>
                </a:solidFill>
              </a:rPr>
              <a:t>plt.hist</a:t>
            </a:r>
            <a:r>
              <a:rPr lang="en-US" dirty="0">
                <a:solidFill>
                  <a:schemeClr val="accent5">
                    <a:lumMod val="75000"/>
                  </a:schemeClr>
                </a:solidFill>
              </a:rPr>
              <a:t>(</a:t>
            </a:r>
            <a:r>
              <a:rPr lang="en-US" dirty="0" err="1">
                <a:solidFill>
                  <a:schemeClr val="accent5">
                    <a:lumMod val="75000"/>
                  </a:schemeClr>
                </a:solidFill>
              </a:rPr>
              <a:t>wait_times</a:t>
            </a:r>
            <a:r>
              <a:rPr lang="en-US" dirty="0">
                <a:solidFill>
                  <a:schemeClr val="accent5">
                    <a:lumMod val="75000"/>
                  </a:schemeClr>
                </a:solidFill>
              </a:rPr>
              <a:t>)</a:t>
            </a:r>
          </a:p>
          <a:p>
            <a:r>
              <a:rPr lang="en-US" dirty="0" err="1">
                <a:solidFill>
                  <a:schemeClr val="accent5">
                    <a:lumMod val="75000"/>
                  </a:schemeClr>
                </a:solidFill>
              </a:rPr>
              <a:t>plt.show</a:t>
            </a:r>
            <a:r>
              <a:rPr lang="en-US" dirty="0">
                <a:solidFill>
                  <a:schemeClr val="accent5">
                    <a:lumMod val="75000"/>
                  </a:schemeClr>
                </a:solidFill>
              </a:rPr>
              <a:t>()</a:t>
            </a:r>
          </a:p>
        </p:txBody>
      </p:sp>
    </p:spTree>
    <p:extLst>
      <p:ext uri="{BB962C8B-B14F-4D97-AF65-F5344CB8AC3E}">
        <p14:creationId xmlns:p14="http://schemas.microsoft.com/office/powerpoint/2010/main" val="944698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08F8-77D7-527E-3B66-4F9C6EA7064F}"/>
              </a:ext>
            </a:extLst>
          </p:cNvPr>
          <p:cNvSpPr>
            <a:spLocks noGrp="1"/>
          </p:cNvSpPr>
          <p:nvPr>
            <p:ph type="title"/>
          </p:nvPr>
        </p:nvSpPr>
        <p:spPr/>
        <p:txBody>
          <a:bodyPr/>
          <a:lstStyle/>
          <a:p>
            <a:r>
              <a:rPr lang="en-US" dirty="0"/>
              <a:t>Normal distribution</a:t>
            </a:r>
          </a:p>
        </p:txBody>
      </p:sp>
      <p:sp>
        <p:nvSpPr>
          <p:cNvPr id="3" name="Content Placeholder 2">
            <a:extLst>
              <a:ext uri="{FF2B5EF4-FFF2-40B4-BE49-F238E27FC236}">
                <a16:creationId xmlns:a16="http://schemas.microsoft.com/office/drawing/2014/main" id="{0556939A-ED87-F7EB-D687-B230E5A669CA}"/>
              </a:ext>
            </a:extLst>
          </p:cNvPr>
          <p:cNvSpPr>
            <a:spLocks noGrp="1"/>
          </p:cNvSpPr>
          <p:nvPr>
            <p:ph idx="1"/>
          </p:nvPr>
        </p:nvSpPr>
        <p:spPr/>
        <p:txBody>
          <a:bodyPr/>
          <a:lstStyle/>
          <a:p>
            <a:r>
              <a:rPr lang="en-US" b="0" i="0" dirty="0">
                <a:solidFill>
                  <a:srgbClr val="05192D"/>
                </a:solidFill>
                <a:effectLst/>
                <a:latin typeface="Studio-Feixen-Sans"/>
              </a:rPr>
              <a:t>It's one of the most important probability distributions you'll learn about since a countless number of statistical methods rely on it, and it applies to more real-world situations than the distributions we've covered so far.</a:t>
            </a:r>
          </a:p>
          <a:p>
            <a:r>
              <a:rPr lang="en-US" b="0" i="0" dirty="0">
                <a:solidFill>
                  <a:srgbClr val="05192D"/>
                </a:solidFill>
                <a:effectLst/>
                <a:latin typeface="Studio-Feixen-Sans"/>
              </a:rPr>
              <a:t>The normal distribution looks like a "bell curve". </a:t>
            </a:r>
          </a:p>
          <a:p>
            <a:pPr lvl="1"/>
            <a:r>
              <a:rPr lang="en-US" b="0" i="0" dirty="0">
                <a:solidFill>
                  <a:srgbClr val="05192D"/>
                </a:solidFill>
                <a:effectLst/>
                <a:latin typeface="Studio-Feixen-Sans"/>
              </a:rPr>
              <a:t>First, it's symmetrical, so the left side is a mirror image of the right.</a:t>
            </a:r>
            <a:endParaRPr lang="en-US" dirty="0">
              <a:solidFill>
                <a:srgbClr val="05192D"/>
              </a:solidFill>
              <a:latin typeface="Studio-Feixen-Sans"/>
            </a:endParaRPr>
          </a:p>
          <a:p>
            <a:pPr lvl="1"/>
            <a:r>
              <a:rPr lang="en-US" b="0" i="0" dirty="0">
                <a:solidFill>
                  <a:srgbClr val="05192D"/>
                </a:solidFill>
                <a:effectLst/>
                <a:latin typeface="Studio-Feixen-Sans"/>
              </a:rPr>
              <a:t>Second, just like any continuous distribution, the area beneath the curve is 1.</a:t>
            </a:r>
          </a:p>
          <a:p>
            <a:pPr lvl="1"/>
            <a:r>
              <a:rPr lang="en-US" b="0" i="0" dirty="0">
                <a:solidFill>
                  <a:srgbClr val="05192D"/>
                </a:solidFill>
                <a:effectLst/>
                <a:latin typeface="Studio-Feixen-Sans"/>
              </a:rPr>
              <a:t>The probability never hits 0, even if it looks like it does at the tail ends. Only 0.006% of its area is contained beyond the edges of this graph.</a:t>
            </a:r>
            <a:endParaRPr lang="en-US" dirty="0"/>
          </a:p>
        </p:txBody>
      </p:sp>
      <p:pic>
        <p:nvPicPr>
          <p:cNvPr id="5" name="Picture 4">
            <a:extLst>
              <a:ext uri="{FF2B5EF4-FFF2-40B4-BE49-F238E27FC236}">
                <a16:creationId xmlns:a16="http://schemas.microsoft.com/office/drawing/2014/main" id="{30E4AA71-41D0-BD5D-C226-2B5F6033E00B}"/>
              </a:ext>
            </a:extLst>
          </p:cNvPr>
          <p:cNvPicPr>
            <a:picLocks noChangeAspect="1"/>
          </p:cNvPicPr>
          <p:nvPr/>
        </p:nvPicPr>
        <p:blipFill>
          <a:blip r:embed="rId2"/>
          <a:stretch>
            <a:fillRect/>
          </a:stretch>
        </p:blipFill>
        <p:spPr>
          <a:xfrm>
            <a:off x="2003267" y="5486400"/>
            <a:ext cx="1837935" cy="1138032"/>
          </a:xfrm>
          <a:prstGeom prst="rect">
            <a:avLst/>
          </a:prstGeom>
        </p:spPr>
      </p:pic>
      <p:pic>
        <p:nvPicPr>
          <p:cNvPr id="7" name="Picture 6">
            <a:extLst>
              <a:ext uri="{FF2B5EF4-FFF2-40B4-BE49-F238E27FC236}">
                <a16:creationId xmlns:a16="http://schemas.microsoft.com/office/drawing/2014/main" id="{ED7BBC18-F10F-7469-C272-B08BD99CC0DE}"/>
              </a:ext>
            </a:extLst>
          </p:cNvPr>
          <p:cNvPicPr>
            <a:picLocks noChangeAspect="1"/>
          </p:cNvPicPr>
          <p:nvPr/>
        </p:nvPicPr>
        <p:blipFill>
          <a:blip r:embed="rId3"/>
          <a:stretch>
            <a:fillRect/>
          </a:stretch>
        </p:blipFill>
        <p:spPr>
          <a:xfrm>
            <a:off x="4718648" y="5469597"/>
            <a:ext cx="2074741" cy="1213694"/>
          </a:xfrm>
          <a:prstGeom prst="rect">
            <a:avLst/>
          </a:prstGeom>
        </p:spPr>
      </p:pic>
      <p:pic>
        <p:nvPicPr>
          <p:cNvPr id="9" name="Picture 8">
            <a:extLst>
              <a:ext uri="{FF2B5EF4-FFF2-40B4-BE49-F238E27FC236}">
                <a16:creationId xmlns:a16="http://schemas.microsoft.com/office/drawing/2014/main" id="{EC90849B-2EAF-69C3-6129-CBA103AEC2AD}"/>
              </a:ext>
            </a:extLst>
          </p:cNvPr>
          <p:cNvPicPr>
            <a:picLocks noChangeAspect="1"/>
          </p:cNvPicPr>
          <p:nvPr/>
        </p:nvPicPr>
        <p:blipFill>
          <a:blip r:embed="rId4"/>
          <a:stretch>
            <a:fillRect/>
          </a:stretch>
        </p:blipFill>
        <p:spPr>
          <a:xfrm>
            <a:off x="8036224" y="5513943"/>
            <a:ext cx="2074741" cy="1169348"/>
          </a:xfrm>
          <a:prstGeom prst="rect">
            <a:avLst/>
          </a:prstGeom>
        </p:spPr>
      </p:pic>
    </p:spTree>
    <p:extLst>
      <p:ext uri="{BB962C8B-B14F-4D97-AF65-F5344CB8AC3E}">
        <p14:creationId xmlns:p14="http://schemas.microsoft.com/office/powerpoint/2010/main" val="1310782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D25-83A8-AC39-CEF9-3A99CF235EE2}"/>
              </a:ext>
            </a:extLst>
          </p:cNvPr>
          <p:cNvSpPr>
            <a:spLocks noGrp="1"/>
          </p:cNvSpPr>
          <p:nvPr>
            <p:ph type="title"/>
          </p:nvPr>
        </p:nvSpPr>
        <p:spPr/>
        <p:txBody>
          <a:bodyPr/>
          <a:lstStyle/>
          <a:p>
            <a:r>
              <a:rPr lang="en-US" dirty="0"/>
              <a:t>Measures of center</a:t>
            </a:r>
          </a:p>
        </p:txBody>
      </p:sp>
      <p:sp>
        <p:nvSpPr>
          <p:cNvPr id="3" name="Content Placeholder 2">
            <a:extLst>
              <a:ext uri="{FF2B5EF4-FFF2-40B4-BE49-F238E27FC236}">
                <a16:creationId xmlns:a16="http://schemas.microsoft.com/office/drawing/2014/main" id="{BBA3C109-4018-C424-49DA-66487B4CC4CB}"/>
              </a:ext>
            </a:extLst>
          </p:cNvPr>
          <p:cNvSpPr>
            <a:spLocks noGrp="1"/>
          </p:cNvSpPr>
          <p:nvPr>
            <p:ph idx="1"/>
          </p:nvPr>
        </p:nvSpPr>
        <p:spPr/>
        <p:txBody>
          <a:bodyPr/>
          <a:lstStyle/>
          <a:p>
            <a:r>
              <a:rPr lang="en-US" b="0" i="0" dirty="0">
                <a:solidFill>
                  <a:srgbClr val="05192D"/>
                </a:solidFill>
                <a:effectLst/>
                <a:latin typeface="Studio-Feixen-Sans"/>
              </a:rPr>
              <a:t>Consider the following data about different mammals' sleep habits.</a:t>
            </a:r>
            <a:endParaRPr lang="en-US" dirty="0"/>
          </a:p>
        </p:txBody>
      </p:sp>
      <p:pic>
        <p:nvPicPr>
          <p:cNvPr id="5" name="Picture 4">
            <a:extLst>
              <a:ext uri="{FF2B5EF4-FFF2-40B4-BE49-F238E27FC236}">
                <a16:creationId xmlns:a16="http://schemas.microsoft.com/office/drawing/2014/main" id="{C3A629EF-2142-52E4-50F5-A05361AA651B}"/>
              </a:ext>
            </a:extLst>
          </p:cNvPr>
          <p:cNvPicPr>
            <a:picLocks noChangeAspect="1"/>
          </p:cNvPicPr>
          <p:nvPr/>
        </p:nvPicPr>
        <p:blipFill>
          <a:blip r:embed="rId2"/>
          <a:stretch>
            <a:fillRect/>
          </a:stretch>
        </p:blipFill>
        <p:spPr>
          <a:xfrm>
            <a:off x="860151" y="2524432"/>
            <a:ext cx="10493649" cy="3787468"/>
          </a:xfrm>
          <a:prstGeom prst="rect">
            <a:avLst/>
          </a:prstGeom>
        </p:spPr>
      </p:pic>
    </p:spTree>
    <p:extLst>
      <p:ext uri="{BB962C8B-B14F-4D97-AF65-F5344CB8AC3E}">
        <p14:creationId xmlns:p14="http://schemas.microsoft.com/office/powerpoint/2010/main" val="950492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44F8D7-AE67-0385-43F3-C75A31DDD613}"/>
              </a:ext>
            </a:extLst>
          </p:cNvPr>
          <p:cNvPicPr>
            <a:picLocks noChangeAspect="1"/>
          </p:cNvPicPr>
          <p:nvPr/>
        </p:nvPicPr>
        <p:blipFill>
          <a:blip r:embed="rId2"/>
          <a:stretch>
            <a:fillRect/>
          </a:stretch>
        </p:blipFill>
        <p:spPr>
          <a:xfrm>
            <a:off x="1002952" y="836763"/>
            <a:ext cx="10270840" cy="5227608"/>
          </a:xfrm>
          <a:prstGeom prst="rect">
            <a:avLst/>
          </a:prstGeom>
        </p:spPr>
      </p:pic>
    </p:spTree>
    <p:extLst>
      <p:ext uri="{BB962C8B-B14F-4D97-AF65-F5344CB8AC3E}">
        <p14:creationId xmlns:p14="http://schemas.microsoft.com/office/powerpoint/2010/main" val="4222483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E68F51-7F22-2C0D-51FC-87B7C0B89CCF}"/>
              </a:ext>
            </a:extLst>
          </p:cNvPr>
          <p:cNvPicPr>
            <a:picLocks noChangeAspect="1"/>
          </p:cNvPicPr>
          <p:nvPr/>
        </p:nvPicPr>
        <p:blipFill>
          <a:blip r:embed="rId2"/>
          <a:stretch>
            <a:fillRect/>
          </a:stretch>
        </p:blipFill>
        <p:spPr>
          <a:xfrm>
            <a:off x="304305" y="313004"/>
            <a:ext cx="6755400" cy="2941518"/>
          </a:xfrm>
          <a:prstGeom prst="rect">
            <a:avLst/>
          </a:prstGeom>
        </p:spPr>
      </p:pic>
      <p:pic>
        <p:nvPicPr>
          <p:cNvPr id="5" name="Picture 4">
            <a:extLst>
              <a:ext uri="{FF2B5EF4-FFF2-40B4-BE49-F238E27FC236}">
                <a16:creationId xmlns:a16="http://schemas.microsoft.com/office/drawing/2014/main" id="{C355EF07-A17F-FBB7-B20A-81FA7A39C783}"/>
              </a:ext>
            </a:extLst>
          </p:cNvPr>
          <p:cNvPicPr>
            <a:picLocks noChangeAspect="1"/>
          </p:cNvPicPr>
          <p:nvPr/>
        </p:nvPicPr>
        <p:blipFill>
          <a:blip r:embed="rId3"/>
          <a:stretch>
            <a:fillRect/>
          </a:stretch>
        </p:blipFill>
        <p:spPr>
          <a:xfrm>
            <a:off x="5791404" y="513778"/>
            <a:ext cx="6003840" cy="2740743"/>
          </a:xfrm>
          <a:prstGeom prst="rect">
            <a:avLst/>
          </a:prstGeom>
        </p:spPr>
      </p:pic>
      <p:pic>
        <p:nvPicPr>
          <p:cNvPr id="7" name="Picture 6">
            <a:extLst>
              <a:ext uri="{FF2B5EF4-FFF2-40B4-BE49-F238E27FC236}">
                <a16:creationId xmlns:a16="http://schemas.microsoft.com/office/drawing/2014/main" id="{EF88350A-4E84-9859-EE29-E49BC52AE3DE}"/>
              </a:ext>
            </a:extLst>
          </p:cNvPr>
          <p:cNvPicPr>
            <a:picLocks noChangeAspect="1"/>
          </p:cNvPicPr>
          <p:nvPr/>
        </p:nvPicPr>
        <p:blipFill>
          <a:blip r:embed="rId4"/>
          <a:stretch>
            <a:fillRect/>
          </a:stretch>
        </p:blipFill>
        <p:spPr>
          <a:xfrm>
            <a:off x="205214" y="3603478"/>
            <a:ext cx="6854491" cy="2977351"/>
          </a:xfrm>
          <a:prstGeom prst="rect">
            <a:avLst/>
          </a:prstGeom>
        </p:spPr>
      </p:pic>
      <p:sp>
        <p:nvSpPr>
          <p:cNvPr id="9" name="TextBox 8">
            <a:extLst>
              <a:ext uri="{FF2B5EF4-FFF2-40B4-BE49-F238E27FC236}">
                <a16:creationId xmlns:a16="http://schemas.microsoft.com/office/drawing/2014/main" id="{5F093031-50DE-893D-F3E9-006D4C3FA1C7}"/>
              </a:ext>
            </a:extLst>
          </p:cNvPr>
          <p:cNvSpPr txBox="1"/>
          <p:nvPr/>
        </p:nvSpPr>
        <p:spPr>
          <a:xfrm>
            <a:off x="6459807" y="5092153"/>
            <a:ext cx="5237612" cy="369332"/>
          </a:xfrm>
          <a:prstGeom prst="rect">
            <a:avLst/>
          </a:prstGeom>
          <a:noFill/>
        </p:spPr>
        <p:txBody>
          <a:bodyPr wrap="square">
            <a:spAutoFit/>
          </a:bodyPr>
          <a:lstStyle/>
          <a:p>
            <a:r>
              <a:rPr lang="en-US" b="0" i="0" dirty="0">
                <a:solidFill>
                  <a:srgbClr val="05192D"/>
                </a:solidFill>
                <a:effectLst/>
                <a:latin typeface="Studio-Feixen-Sans"/>
              </a:rPr>
              <a:t>This is sometimes called the 68-95-99.7 rule.</a:t>
            </a:r>
            <a:endParaRPr lang="en-US" dirty="0"/>
          </a:p>
        </p:txBody>
      </p:sp>
    </p:spTree>
    <p:extLst>
      <p:ext uri="{BB962C8B-B14F-4D97-AF65-F5344CB8AC3E}">
        <p14:creationId xmlns:p14="http://schemas.microsoft.com/office/powerpoint/2010/main" val="2544992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A5405-396F-98BB-F066-C8DD852DFD72}"/>
              </a:ext>
            </a:extLst>
          </p:cNvPr>
          <p:cNvPicPr>
            <a:picLocks noChangeAspect="1"/>
          </p:cNvPicPr>
          <p:nvPr/>
        </p:nvPicPr>
        <p:blipFill>
          <a:blip r:embed="rId2"/>
          <a:stretch>
            <a:fillRect/>
          </a:stretch>
        </p:blipFill>
        <p:spPr>
          <a:xfrm>
            <a:off x="2514289" y="327084"/>
            <a:ext cx="7163421" cy="3322608"/>
          </a:xfrm>
          <a:prstGeom prst="rect">
            <a:avLst/>
          </a:prstGeom>
        </p:spPr>
      </p:pic>
      <p:sp>
        <p:nvSpPr>
          <p:cNvPr id="5" name="TextBox 4">
            <a:extLst>
              <a:ext uri="{FF2B5EF4-FFF2-40B4-BE49-F238E27FC236}">
                <a16:creationId xmlns:a16="http://schemas.microsoft.com/office/drawing/2014/main" id="{A1FAF098-D41E-9DAF-623B-9A4E8BBC4F13}"/>
              </a:ext>
            </a:extLst>
          </p:cNvPr>
          <p:cNvSpPr txBox="1"/>
          <p:nvPr/>
        </p:nvSpPr>
        <p:spPr>
          <a:xfrm>
            <a:off x="3048718" y="4294849"/>
            <a:ext cx="6094562" cy="1477328"/>
          </a:xfrm>
          <a:prstGeom prst="rect">
            <a:avLst/>
          </a:prstGeom>
          <a:noFill/>
        </p:spPr>
        <p:txBody>
          <a:bodyPr wrap="square">
            <a:spAutoFit/>
          </a:bodyPr>
          <a:lstStyle/>
          <a:p>
            <a:pPr algn="thaiDist"/>
            <a:r>
              <a:rPr lang="en-US" b="0" i="0" dirty="0">
                <a:solidFill>
                  <a:srgbClr val="05192D"/>
                </a:solidFill>
                <a:effectLst/>
                <a:latin typeface="Studio-Feixen-Sans"/>
              </a:rPr>
              <a:t>There's lots of real-world data shaped like the normal distribution. For example, here is a histogram of the heights of women that participated in the National Health and Nutrition Examination Survey. The mean height is around 161 centimeters, and the standard deviation is about 7 centimeters.</a:t>
            </a:r>
            <a:endParaRPr lang="en-US" dirty="0"/>
          </a:p>
        </p:txBody>
      </p:sp>
    </p:spTree>
    <p:extLst>
      <p:ext uri="{BB962C8B-B14F-4D97-AF65-F5344CB8AC3E}">
        <p14:creationId xmlns:p14="http://schemas.microsoft.com/office/powerpoint/2010/main" val="1993304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533A40-298B-793C-BF73-A6BB5E4439AA}"/>
              </a:ext>
            </a:extLst>
          </p:cNvPr>
          <p:cNvPicPr>
            <a:picLocks noChangeAspect="1"/>
          </p:cNvPicPr>
          <p:nvPr/>
        </p:nvPicPr>
        <p:blipFill>
          <a:blip r:embed="rId2"/>
          <a:stretch>
            <a:fillRect/>
          </a:stretch>
        </p:blipFill>
        <p:spPr>
          <a:xfrm>
            <a:off x="2476186" y="97614"/>
            <a:ext cx="7239627" cy="3505504"/>
          </a:xfrm>
          <a:prstGeom prst="rect">
            <a:avLst/>
          </a:prstGeom>
        </p:spPr>
      </p:pic>
      <p:pic>
        <p:nvPicPr>
          <p:cNvPr id="5" name="Picture 4">
            <a:extLst>
              <a:ext uri="{FF2B5EF4-FFF2-40B4-BE49-F238E27FC236}">
                <a16:creationId xmlns:a16="http://schemas.microsoft.com/office/drawing/2014/main" id="{D21783CD-B7E5-16FF-B9B0-D8F578380459}"/>
              </a:ext>
            </a:extLst>
          </p:cNvPr>
          <p:cNvPicPr>
            <a:picLocks noChangeAspect="1"/>
          </p:cNvPicPr>
          <p:nvPr/>
        </p:nvPicPr>
        <p:blipFill>
          <a:blip r:embed="rId3"/>
          <a:stretch>
            <a:fillRect/>
          </a:stretch>
        </p:blipFill>
        <p:spPr>
          <a:xfrm>
            <a:off x="2476186" y="3955983"/>
            <a:ext cx="7193903" cy="2804403"/>
          </a:xfrm>
          <a:prstGeom prst="rect">
            <a:avLst/>
          </a:prstGeom>
        </p:spPr>
      </p:pic>
    </p:spTree>
    <p:extLst>
      <p:ext uri="{BB962C8B-B14F-4D97-AF65-F5344CB8AC3E}">
        <p14:creationId xmlns:p14="http://schemas.microsoft.com/office/powerpoint/2010/main" val="1110221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BEBC3-DA3D-273F-F42B-448278318D26}"/>
              </a:ext>
            </a:extLst>
          </p:cNvPr>
          <p:cNvPicPr>
            <a:picLocks noChangeAspect="1"/>
          </p:cNvPicPr>
          <p:nvPr/>
        </p:nvPicPr>
        <p:blipFill>
          <a:blip r:embed="rId2"/>
          <a:stretch>
            <a:fillRect/>
          </a:stretch>
        </p:blipFill>
        <p:spPr>
          <a:xfrm>
            <a:off x="2449514" y="266426"/>
            <a:ext cx="7292972" cy="3162574"/>
          </a:xfrm>
          <a:prstGeom prst="rect">
            <a:avLst/>
          </a:prstGeom>
        </p:spPr>
      </p:pic>
      <p:pic>
        <p:nvPicPr>
          <p:cNvPr id="5" name="Picture 4">
            <a:extLst>
              <a:ext uri="{FF2B5EF4-FFF2-40B4-BE49-F238E27FC236}">
                <a16:creationId xmlns:a16="http://schemas.microsoft.com/office/drawing/2014/main" id="{74900992-D6D6-5DFE-D69D-7D1D6EB8E5C6}"/>
              </a:ext>
            </a:extLst>
          </p:cNvPr>
          <p:cNvPicPr>
            <a:picLocks noChangeAspect="1"/>
          </p:cNvPicPr>
          <p:nvPr/>
        </p:nvPicPr>
        <p:blipFill>
          <a:blip r:embed="rId3"/>
          <a:stretch>
            <a:fillRect/>
          </a:stretch>
        </p:blipFill>
        <p:spPr>
          <a:xfrm>
            <a:off x="1660775" y="3794788"/>
            <a:ext cx="8870449" cy="2667231"/>
          </a:xfrm>
          <a:prstGeom prst="rect">
            <a:avLst/>
          </a:prstGeom>
        </p:spPr>
      </p:pic>
    </p:spTree>
    <p:extLst>
      <p:ext uri="{BB962C8B-B14F-4D97-AF65-F5344CB8AC3E}">
        <p14:creationId xmlns:p14="http://schemas.microsoft.com/office/powerpoint/2010/main" val="2252000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5F8B-8A8E-7281-88EC-EC966E77AAA6}"/>
              </a:ext>
            </a:extLst>
          </p:cNvPr>
          <p:cNvSpPr>
            <a:spLocks noGrp="1"/>
          </p:cNvSpPr>
          <p:nvPr>
            <p:ph type="title"/>
          </p:nvPr>
        </p:nvSpPr>
        <p:spPr/>
        <p:txBody>
          <a:bodyPr/>
          <a:lstStyle/>
          <a:p>
            <a:r>
              <a:rPr lang="en-US" dirty="0"/>
              <a:t>The central limit theorem</a:t>
            </a:r>
          </a:p>
        </p:txBody>
      </p:sp>
      <p:pic>
        <p:nvPicPr>
          <p:cNvPr id="5" name="Content Placeholder 4">
            <a:extLst>
              <a:ext uri="{FF2B5EF4-FFF2-40B4-BE49-F238E27FC236}">
                <a16:creationId xmlns:a16="http://schemas.microsoft.com/office/drawing/2014/main" id="{46F1A6F7-BC07-1EB7-3D65-6E79E0FBCC10}"/>
              </a:ext>
            </a:extLst>
          </p:cNvPr>
          <p:cNvPicPr>
            <a:picLocks noGrp="1" noChangeAspect="1"/>
          </p:cNvPicPr>
          <p:nvPr>
            <p:ph idx="1"/>
          </p:nvPr>
        </p:nvPicPr>
        <p:blipFill>
          <a:blip r:embed="rId2"/>
          <a:stretch>
            <a:fillRect/>
          </a:stretch>
        </p:blipFill>
        <p:spPr>
          <a:xfrm>
            <a:off x="400799" y="1753973"/>
            <a:ext cx="5921253" cy="3200677"/>
          </a:xfrm>
        </p:spPr>
      </p:pic>
      <p:pic>
        <p:nvPicPr>
          <p:cNvPr id="7" name="Picture 6">
            <a:extLst>
              <a:ext uri="{FF2B5EF4-FFF2-40B4-BE49-F238E27FC236}">
                <a16:creationId xmlns:a16="http://schemas.microsoft.com/office/drawing/2014/main" id="{1A6DFD86-1E73-0387-8792-3A8AAA1AABAB}"/>
              </a:ext>
            </a:extLst>
          </p:cNvPr>
          <p:cNvPicPr>
            <a:picLocks noChangeAspect="1"/>
          </p:cNvPicPr>
          <p:nvPr/>
        </p:nvPicPr>
        <p:blipFill>
          <a:blip r:embed="rId3"/>
          <a:stretch>
            <a:fillRect/>
          </a:stretch>
        </p:blipFill>
        <p:spPr>
          <a:xfrm>
            <a:off x="7347309" y="2180730"/>
            <a:ext cx="3863675" cy="2773920"/>
          </a:xfrm>
          <a:prstGeom prst="rect">
            <a:avLst/>
          </a:prstGeom>
        </p:spPr>
      </p:pic>
    </p:spTree>
    <p:extLst>
      <p:ext uri="{BB962C8B-B14F-4D97-AF65-F5344CB8AC3E}">
        <p14:creationId xmlns:p14="http://schemas.microsoft.com/office/powerpoint/2010/main" val="2934634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68F6B-7F5B-C7C0-3E05-6F53EE9927F7}"/>
              </a:ext>
            </a:extLst>
          </p:cNvPr>
          <p:cNvPicPr>
            <a:picLocks noChangeAspect="1"/>
          </p:cNvPicPr>
          <p:nvPr/>
        </p:nvPicPr>
        <p:blipFill>
          <a:blip r:embed="rId2"/>
          <a:stretch>
            <a:fillRect/>
          </a:stretch>
        </p:blipFill>
        <p:spPr>
          <a:xfrm>
            <a:off x="2502858" y="142004"/>
            <a:ext cx="7186283" cy="2674852"/>
          </a:xfrm>
          <a:prstGeom prst="rect">
            <a:avLst/>
          </a:prstGeom>
        </p:spPr>
      </p:pic>
      <p:pic>
        <p:nvPicPr>
          <p:cNvPr id="5" name="Picture 4">
            <a:extLst>
              <a:ext uri="{FF2B5EF4-FFF2-40B4-BE49-F238E27FC236}">
                <a16:creationId xmlns:a16="http://schemas.microsoft.com/office/drawing/2014/main" id="{07D0146C-B6B4-8B53-7CB4-7C712CD209AA}"/>
              </a:ext>
            </a:extLst>
          </p:cNvPr>
          <p:cNvPicPr>
            <a:picLocks noChangeAspect="1"/>
          </p:cNvPicPr>
          <p:nvPr/>
        </p:nvPicPr>
        <p:blipFill>
          <a:blip r:embed="rId3"/>
          <a:stretch>
            <a:fillRect/>
          </a:stretch>
        </p:blipFill>
        <p:spPr>
          <a:xfrm>
            <a:off x="2502858" y="3125216"/>
            <a:ext cx="7117697" cy="3109229"/>
          </a:xfrm>
          <a:prstGeom prst="rect">
            <a:avLst/>
          </a:prstGeom>
        </p:spPr>
      </p:pic>
    </p:spTree>
    <p:extLst>
      <p:ext uri="{BB962C8B-B14F-4D97-AF65-F5344CB8AC3E}">
        <p14:creationId xmlns:p14="http://schemas.microsoft.com/office/powerpoint/2010/main" val="257515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51204A-48B3-9CD1-DE79-5F4B88B40CE1}"/>
              </a:ext>
            </a:extLst>
          </p:cNvPr>
          <p:cNvPicPr>
            <a:picLocks noChangeAspect="1"/>
          </p:cNvPicPr>
          <p:nvPr/>
        </p:nvPicPr>
        <p:blipFill>
          <a:blip r:embed="rId2"/>
          <a:stretch>
            <a:fillRect/>
          </a:stretch>
        </p:blipFill>
        <p:spPr>
          <a:xfrm>
            <a:off x="463214" y="208688"/>
            <a:ext cx="6769233" cy="3159927"/>
          </a:xfrm>
          <a:prstGeom prst="rect">
            <a:avLst/>
          </a:prstGeom>
        </p:spPr>
      </p:pic>
      <p:pic>
        <p:nvPicPr>
          <p:cNvPr id="5" name="Picture 4">
            <a:extLst>
              <a:ext uri="{FF2B5EF4-FFF2-40B4-BE49-F238E27FC236}">
                <a16:creationId xmlns:a16="http://schemas.microsoft.com/office/drawing/2014/main" id="{244D7A51-FAA2-0BA2-CC11-246C39F8070B}"/>
              </a:ext>
            </a:extLst>
          </p:cNvPr>
          <p:cNvPicPr>
            <a:picLocks noChangeAspect="1"/>
          </p:cNvPicPr>
          <p:nvPr/>
        </p:nvPicPr>
        <p:blipFill>
          <a:blip r:embed="rId3"/>
          <a:stretch>
            <a:fillRect/>
          </a:stretch>
        </p:blipFill>
        <p:spPr>
          <a:xfrm>
            <a:off x="463214" y="3607661"/>
            <a:ext cx="6662205" cy="3189954"/>
          </a:xfrm>
          <a:prstGeom prst="rect">
            <a:avLst/>
          </a:prstGeom>
        </p:spPr>
      </p:pic>
      <p:sp>
        <p:nvSpPr>
          <p:cNvPr id="7" name="TextBox 6">
            <a:extLst>
              <a:ext uri="{FF2B5EF4-FFF2-40B4-BE49-F238E27FC236}">
                <a16:creationId xmlns:a16="http://schemas.microsoft.com/office/drawing/2014/main" id="{3E08DA40-D6D2-60FD-DD4F-FFA4337260D0}"/>
              </a:ext>
            </a:extLst>
          </p:cNvPr>
          <p:cNvSpPr txBox="1"/>
          <p:nvPr/>
        </p:nvSpPr>
        <p:spPr>
          <a:xfrm>
            <a:off x="7522234" y="1622502"/>
            <a:ext cx="3752491" cy="3970318"/>
          </a:xfrm>
          <a:prstGeom prst="rect">
            <a:avLst/>
          </a:prstGeom>
          <a:noFill/>
        </p:spPr>
        <p:txBody>
          <a:bodyPr wrap="square">
            <a:spAutoFit/>
          </a:bodyPr>
          <a:lstStyle/>
          <a:p>
            <a:pPr algn="thaiDist"/>
            <a:r>
              <a:rPr lang="en-US" b="0" i="0" dirty="0">
                <a:solidFill>
                  <a:srgbClr val="05192D"/>
                </a:solidFill>
                <a:effectLst/>
                <a:latin typeface="Studio-Feixen-Sans"/>
              </a:rPr>
              <a:t>This phenomenon is known as the central limit theorem, which states that a </a:t>
            </a:r>
            <a:r>
              <a:rPr lang="en-US" b="0" i="0" dirty="0">
                <a:solidFill>
                  <a:srgbClr val="05192D"/>
                </a:solidFill>
                <a:effectLst/>
                <a:highlight>
                  <a:srgbClr val="FFFF00"/>
                </a:highlight>
                <a:latin typeface="Studio-Feixen-Sans"/>
              </a:rPr>
              <a:t>sampling distribution will approach a normal distribution as the number of trials increases</a:t>
            </a:r>
            <a:r>
              <a:rPr lang="en-US" b="0" i="0" dirty="0">
                <a:solidFill>
                  <a:srgbClr val="05192D"/>
                </a:solidFill>
                <a:effectLst/>
                <a:latin typeface="Studio-Feixen-Sans"/>
              </a:rPr>
              <a:t>. In our example, the sampling distribution became closer to the normal distribution as we took more and more sample means. It's important to note that the central limit theorem only applies when samples are taken randomly and are independent, for example, randomly picking sales deals with replacement.</a:t>
            </a:r>
            <a:endParaRPr lang="en-US" dirty="0"/>
          </a:p>
        </p:txBody>
      </p:sp>
    </p:spTree>
    <p:extLst>
      <p:ext uri="{BB962C8B-B14F-4D97-AF65-F5344CB8AC3E}">
        <p14:creationId xmlns:p14="http://schemas.microsoft.com/office/powerpoint/2010/main" val="1914936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A632-5F6E-24C3-C1AF-5E2BBDDBBF56}"/>
              </a:ext>
            </a:extLst>
          </p:cNvPr>
          <p:cNvSpPr>
            <a:spLocks noGrp="1"/>
          </p:cNvSpPr>
          <p:nvPr>
            <p:ph type="title"/>
          </p:nvPr>
        </p:nvSpPr>
        <p:spPr/>
        <p:txBody>
          <a:bodyPr/>
          <a:lstStyle/>
          <a:p>
            <a:r>
              <a:rPr lang="en-US" dirty="0"/>
              <a:t>Central Limit Theorem in action</a:t>
            </a:r>
          </a:p>
        </p:txBody>
      </p:sp>
      <p:sp>
        <p:nvSpPr>
          <p:cNvPr id="3" name="Content Placeholder 2">
            <a:extLst>
              <a:ext uri="{FF2B5EF4-FFF2-40B4-BE49-F238E27FC236}">
                <a16:creationId xmlns:a16="http://schemas.microsoft.com/office/drawing/2014/main" id="{309B23A2-1CC0-37EE-0731-E0CDC9DF849E}"/>
              </a:ext>
            </a:extLst>
          </p:cNvPr>
          <p:cNvSpPr>
            <a:spLocks noGrp="1"/>
          </p:cNvSpPr>
          <p:nvPr>
            <p:ph idx="1"/>
          </p:nvPr>
        </p:nvSpPr>
        <p:spPr/>
        <p:txBody>
          <a:bodyPr/>
          <a:lstStyle/>
          <a:p>
            <a:r>
              <a:rPr lang="en-US" dirty="0"/>
              <a:t>The central limit theorem states that a sampling distribution of a sample statistic </a:t>
            </a:r>
            <a:r>
              <a:rPr lang="en-US" dirty="0">
                <a:highlight>
                  <a:srgbClr val="00FFFF"/>
                </a:highlight>
              </a:rPr>
              <a:t>approaches the normal distribution as you take more samples</a:t>
            </a:r>
            <a:r>
              <a:rPr lang="en-US" dirty="0"/>
              <a:t>, no matter the original distribution being sampled from.</a:t>
            </a:r>
          </a:p>
          <a:p>
            <a:endParaRPr lang="en-US" dirty="0"/>
          </a:p>
          <a:p>
            <a:r>
              <a:rPr lang="en-US" dirty="0"/>
              <a:t>In this exercise, you'll focus on the sample mean and see the central limit theorem in action while examining the </a:t>
            </a:r>
            <a:r>
              <a:rPr lang="en-US" dirty="0" err="1"/>
              <a:t>num_users</a:t>
            </a:r>
            <a:r>
              <a:rPr lang="en-US" dirty="0"/>
              <a:t> column of </a:t>
            </a:r>
            <a:r>
              <a:rPr lang="en-US" dirty="0" err="1"/>
              <a:t>amir_deals</a:t>
            </a:r>
            <a:r>
              <a:rPr lang="en-US" dirty="0"/>
              <a:t> more closely, which contains the number of people who intend to use the product Amir is selling.</a:t>
            </a:r>
          </a:p>
        </p:txBody>
      </p:sp>
    </p:spTree>
    <p:extLst>
      <p:ext uri="{BB962C8B-B14F-4D97-AF65-F5344CB8AC3E}">
        <p14:creationId xmlns:p14="http://schemas.microsoft.com/office/powerpoint/2010/main" val="3583691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BE0C63-5D50-D2F5-8FF6-58CCCD8C76AA}"/>
              </a:ext>
            </a:extLst>
          </p:cNvPr>
          <p:cNvSpPr txBox="1"/>
          <p:nvPr/>
        </p:nvSpPr>
        <p:spPr>
          <a:xfrm>
            <a:off x="209191" y="388514"/>
            <a:ext cx="6094562" cy="3970318"/>
          </a:xfrm>
          <a:prstGeom prst="rect">
            <a:avLst/>
          </a:prstGeom>
          <a:noFill/>
        </p:spPr>
        <p:txBody>
          <a:bodyPr wrap="square">
            <a:spAutoFit/>
          </a:bodyPr>
          <a:lstStyle/>
          <a:p>
            <a:pPr marL="285750" indent="-285750">
              <a:buFont typeface="Arial" panose="020B0604020202020204" pitchFamily="34" charset="0"/>
              <a:buChar char="•"/>
            </a:pPr>
            <a:r>
              <a:rPr lang="en-US" dirty="0"/>
              <a:t>Create a histogram of the </a:t>
            </a:r>
            <a:r>
              <a:rPr lang="en-US" dirty="0" err="1"/>
              <a:t>num_users</a:t>
            </a:r>
            <a:r>
              <a:rPr lang="en-US" dirty="0"/>
              <a:t> column of </a:t>
            </a:r>
            <a:r>
              <a:rPr lang="en-US" dirty="0" err="1"/>
              <a:t>amir_deals</a:t>
            </a:r>
            <a:r>
              <a:rPr lang="en-US" dirty="0"/>
              <a:t> and show the plot.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the seed to 104.</a:t>
            </a:r>
          </a:p>
          <a:p>
            <a:pPr marL="285750" indent="-285750">
              <a:buFont typeface="Arial" panose="020B0604020202020204" pitchFamily="34" charset="0"/>
              <a:buChar char="•"/>
            </a:pPr>
            <a:r>
              <a:rPr lang="en-US" dirty="0"/>
              <a:t>Take a sample of size 20 with replacement from the </a:t>
            </a:r>
            <a:r>
              <a:rPr lang="en-US" dirty="0" err="1"/>
              <a:t>num_users</a:t>
            </a:r>
            <a:r>
              <a:rPr lang="en-US" dirty="0"/>
              <a:t> column of </a:t>
            </a:r>
            <a:r>
              <a:rPr lang="en-US" dirty="0" err="1"/>
              <a:t>amir_deals</a:t>
            </a:r>
            <a:r>
              <a:rPr lang="en-US" dirty="0"/>
              <a:t>, and take the mean.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Repeat this 100 times using a for loop and store as </a:t>
            </a:r>
            <a:r>
              <a:rPr lang="en-US" dirty="0" err="1"/>
              <a:t>sample_means</a:t>
            </a:r>
            <a:r>
              <a:rPr lang="en-US" dirty="0"/>
              <a:t>. This will take 100 different samples and calculate the mean of each.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Convert </a:t>
            </a:r>
            <a:r>
              <a:rPr lang="en-US" dirty="0" err="1"/>
              <a:t>sample_means</a:t>
            </a:r>
            <a:r>
              <a:rPr lang="en-US" dirty="0"/>
              <a:t> into a </a:t>
            </a:r>
            <a:r>
              <a:rPr lang="en-US" dirty="0" err="1"/>
              <a:t>pd.Series</a:t>
            </a:r>
            <a:r>
              <a:rPr lang="en-US" dirty="0"/>
              <a:t>, create a histogram of the </a:t>
            </a:r>
            <a:r>
              <a:rPr lang="en-US" dirty="0" err="1"/>
              <a:t>sample_means</a:t>
            </a:r>
            <a:r>
              <a:rPr lang="en-US" dirty="0"/>
              <a:t>, and show the plot.</a:t>
            </a:r>
          </a:p>
          <a:p>
            <a:endParaRPr lang="en-US" dirty="0"/>
          </a:p>
        </p:txBody>
      </p:sp>
      <p:sp>
        <p:nvSpPr>
          <p:cNvPr id="6" name="TextBox 5">
            <a:extLst>
              <a:ext uri="{FF2B5EF4-FFF2-40B4-BE49-F238E27FC236}">
                <a16:creationId xmlns:a16="http://schemas.microsoft.com/office/drawing/2014/main" id="{61CE99DC-141D-79E4-FB1C-182097326799}"/>
              </a:ext>
            </a:extLst>
          </p:cNvPr>
          <p:cNvSpPr txBox="1"/>
          <p:nvPr/>
        </p:nvSpPr>
        <p:spPr>
          <a:xfrm>
            <a:off x="6386422" y="1245366"/>
            <a:ext cx="5596387" cy="4647426"/>
          </a:xfrm>
          <a:prstGeom prst="rect">
            <a:avLst/>
          </a:prstGeom>
          <a:noFill/>
        </p:spPr>
        <p:txBody>
          <a:bodyPr wrap="square">
            <a:spAutoFit/>
          </a:bodyPr>
          <a:lstStyle/>
          <a:p>
            <a:r>
              <a:rPr lang="en-US" sz="1600" dirty="0">
                <a:solidFill>
                  <a:schemeClr val="accent5">
                    <a:lumMod val="75000"/>
                  </a:schemeClr>
                </a:solidFill>
              </a:rPr>
              <a:t># Set seed to 104</a:t>
            </a:r>
          </a:p>
          <a:p>
            <a:r>
              <a:rPr lang="en-US" sz="1600" dirty="0" err="1">
                <a:solidFill>
                  <a:schemeClr val="accent5">
                    <a:lumMod val="75000"/>
                  </a:schemeClr>
                </a:solidFill>
              </a:rPr>
              <a:t>np.random.seed</a:t>
            </a:r>
            <a:r>
              <a:rPr lang="en-US" sz="1600" dirty="0">
                <a:solidFill>
                  <a:schemeClr val="accent5">
                    <a:lumMod val="75000"/>
                  </a:schemeClr>
                </a:solidFill>
              </a:rPr>
              <a:t>(104)</a:t>
            </a:r>
          </a:p>
          <a:p>
            <a:endParaRPr lang="en-US" sz="1600" dirty="0">
              <a:solidFill>
                <a:schemeClr val="accent5">
                  <a:lumMod val="75000"/>
                </a:schemeClr>
              </a:solidFill>
            </a:endParaRPr>
          </a:p>
          <a:p>
            <a:r>
              <a:rPr lang="en-US" sz="1600" dirty="0" err="1">
                <a:solidFill>
                  <a:schemeClr val="accent5">
                    <a:lumMod val="75000"/>
                  </a:schemeClr>
                </a:solidFill>
              </a:rPr>
              <a:t>sample_means</a:t>
            </a:r>
            <a:r>
              <a:rPr lang="en-US" sz="1600" dirty="0">
                <a:solidFill>
                  <a:schemeClr val="accent5">
                    <a:lumMod val="75000"/>
                  </a:schemeClr>
                </a:solidFill>
              </a:rPr>
              <a:t> = []</a:t>
            </a:r>
          </a:p>
          <a:p>
            <a:r>
              <a:rPr lang="en-US" sz="1600" dirty="0">
                <a:solidFill>
                  <a:schemeClr val="accent5">
                    <a:lumMod val="75000"/>
                  </a:schemeClr>
                </a:solidFill>
              </a:rPr>
              <a:t># Loop 100 times</a:t>
            </a:r>
          </a:p>
          <a:p>
            <a:r>
              <a:rPr lang="en-US" sz="1600" dirty="0">
                <a:solidFill>
                  <a:schemeClr val="accent5">
                    <a:lumMod val="75000"/>
                  </a:schemeClr>
                </a:solidFill>
              </a:rPr>
              <a:t>for </a:t>
            </a:r>
            <a:r>
              <a:rPr lang="en-US" sz="1600" dirty="0" err="1">
                <a:solidFill>
                  <a:schemeClr val="accent5">
                    <a:lumMod val="75000"/>
                  </a:schemeClr>
                </a:solidFill>
              </a:rPr>
              <a:t>i</a:t>
            </a:r>
            <a:r>
              <a:rPr lang="en-US" sz="1600" dirty="0">
                <a:solidFill>
                  <a:schemeClr val="accent5">
                    <a:lumMod val="75000"/>
                  </a:schemeClr>
                </a:solidFill>
              </a:rPr>
              <a:t> in range(100):</a:t>
            </a:r>
          </a:p>
          <a:p>
            <a:r>
              <a:rPr lang="en-US" sz="1600" dirty="0">
                <a:solidFill>
                  <a:schemeClr val="accent5">
                    <a:lumMod val="75000"/>
                  </a:schemeClr>
                </a:solidFill>
              </a:rPr>
              <a:t>  # Take sample of 20 </a:t>
            </a:r>
            <a:r>
              <a:rPr lang="en-US" sz="1600" dirty="0" err="1">
                <a:solidFill>
                  <a:schemeClr val="accent5">
                    <a:lumMod val="75000"/>
                  </a:schemeClr>
                </a:solidFill>
              </a:rPr>
              <a:t>num_users</a:t>
            </a:r>
            <a:endParaRPr lang="en-US" sz="1600" dirty="0">
              <a:solidFill>
                <a:schemeClr val="accent5">
                  <a:lumMod val="75000"/>
                </a:schemeClr>
              </a:solidFill>
            </a:endParaRPr>
          </a:p>
          <a:p>
            <a:r>
              <a:rPr lang="en-US" sz="1600" dirty="0">
                <a:solidFill>
                  <a:schemeClr val="accent5">
                    <a:lumMod val="75000"/>
                  </a:schemeClr>
                </a:solidFill>
              </a:rPr>
              <a:t>  samp_20 = </a:t>
            </a:r>
            <a:r>
              <a:rPr lang="en-US" sz="1600" dirty="0" err="1">
                <a:solidFill>
                  <a:schemeClr val="accent5">
                    <a:lumMod val="75000"/>
                  </a:schemeClr>
                </a:solidFill>
              </a:rPr>
              <a:t>amir_deals</a:t>
            </a:r>
            <a:r>
              <a:rPr lang="en-US" sz="1600" dirty="0">
                <a:solidFill>
                  <a:schemeClr val="accent5">
                    <a:lumMod val="75000"/>
                  </a:schemeClr>
                </a:solidFill>
              </a:rPr>
              <a:t>['</a:t>
            </a:r>
            <a:r>
              <a:rPr lang="en-US" sz="1600" dirty="0" err="1">
                <a:solidFill>
                  <a:schemeClr val="accent5">
                    <a:lumMod val="75000"/>
                  </a:schemeClr>
                </a:solidFill>
              </a:rPr>
              <a:t>num_users</a:t>
            </a:r>
            <a:r>
              <a:rPr lang="en-US" sz="1600" dirty="0">
                <a:solidFill>
                  <a:schemeClr val="accent5">
                    <a:lumMod val="75000"/>
                  </a:schemeClr>
                </a:solidFill>
              </a:rPr>
              <a:t>'].sample(20, replace=True)</a:t>
            </a:r>
          </a:p>
          <a:p>
            <a:r>
              <a:rPr lang="en-US" sz="1600" dirty="0">
                <a:solidFill>
                  <a:schemeClr val="accent5">
                    <a:lumMod val="75000"/>
                  </a:schemeClr>
                </a:solidFill>
              </a:rPr>
              <a:t>  # Calculate mean of samp_20</a:t>
            </a:r>
          </a:p>
          <a:p>
            <a:r>
              <a:rPr lang="en-US" sz="1600" dirty="0">
                <a:solidFill>
                  <a:schemeClr val="accent5">
                    <a:lumMod val="75000"/>
                  </a:schemeClr>
                </a:solidFill>
              </a:rPr>
              <a:t>  samp_20_mean = </a:t>
            </a:r>
            <a:r>
              <a:rPr lang="en-US" sz="1600" dirty="0" err="1">
                <a:solidFill>
                  <a:schemeClr val="accent5">
                    <a:lumMod val="75000"/>
                  </a:schemeClr>
                </a:solidFill>
              </a:rPr>
              <a:t>np.mean</a:t>
            </a:r>
            <a:r>
              <a:rPr lang="en-US" sz="1600" dirty="0">
                <a:solidFill>
                  <a:schemeClr val="accent5">
                    <a:lumMod val="75000"/>
                  </a:schemeClr>
                </a:solidFill>
              </a:rPr>
              <a:t>(samp_20)</a:t>
            </a:r>
          </a:p>
          <a:p>
            <a:r>
              <a:rPr lang="en-US" sz="1600" dirty="0">
                <a:solidFill>
                  <a:schemeClr val="accent5">
                    <a:lumMod val="75000"/>
                  </a:schemeClr>
                </a:solidFill>
              </a:rPr>
              <a:t>  # Append samp_20_mean to </a:t>
            </a:r>
            <a:r>
              <a:rPr lang="en-US" sz="1600" dirty="0" err="1">
                <a:solidFill>
                  <a:schemeClr val="accent5">
                    <a:lumMod val="75000"/>
                  </a:schemeClr>
                </a:solidFill>
              </a:rPr>
              <a:t>sample_means</a:t>
            </a:r>
            <a:endParaRPr lang="en-US" sz="1600" dirty="0">
              <a:solidFill>
                <a:schemeClr val="accent5">
                  <a:lumMod val="75000"/>
                </a:schemeClr>
              </a:solidFill>
            </a:endParaRPr>
          </a:p>
          <a:p>
            <a:r>
              <a:rPr lang="en-US" sz="1600" dirty="0">
                <a:solidFill>
                  <a:schemeClr val="accent5">
                    <a:lumMod val="75000"/>
                  </a:schemeClr>
                </a:solidFill>
              </a:rPr>
              <a:t>  </a:t>
            </a:r>
            <a:r>
              <a:rPr lang="en-US" sz="1600" dirty="0" err="1">
                <a:solidFill>
                  <a:schemeClr val="accent5">
                    <a:lumMod val="75000"/>
                  </a:schemeClr>
                </a:solidFill>
              </a:rPr>
              <a:t>sample_means.append</a:t>
            </a:r>
            <a:r>
              <a:rPr lang="en-US" sz="1600" dirty="0">
                <a:solidFill>
                  <a:schemeClr val="accent5">
                    <a:lumMod val="75000"/>
                  </a:schemeClr>
                </a:solidFill>
              </a:rPr>
              <a:t>(samp_20_mean)</a:t>
            </a:r>
          </a:p>
          <a:p>
            <a:r>
              <a:rPr lang="en-US" sz="1600" dirty="0">
                <a:solidFill>
                  <a:schemeClr val="accent5">
                    <a:lumMod val="75000"/>
                  </a:schemeClr>
                </a:solidFill>
              </a:rPr>
              <a:t>  </a:t>
            </a:r>
          </a:p>
          <a:p>
            <a:r>
              <a:rPr lang="en-US" sz="1600" dirty="0">
                <a:solidFill>
                  <a:schemeClr val="accent5">
                    <a:lumMod val="75000"/>
                  </a:schemeClr>
                </a:solidFill>
              </a:rPr>
              <a:t># Convert to Series and plot histogram</a:t>
            </a:r>
          </a:p>
          <a:p>
            <a:r>
              <a:rPr lang="en-US" sz="1600" dirty="0" err="1">
                <a:solidFill>
                  <a:schemeClr val="accent5">
                    <a:lumMod val="75000"/>
                  </a:schemeClr>
                </a:solidFill>
              </a:rPr>
              <a:t>sample_means_series</a:t>
            </a:r>
            <a:r>
              <a:rPr lang="en-US" sz="1600" dirty="0">
                <a:solidFill>
                  <a:schemeClr val="accent5">
                    <a:lumMod val="75000"/>
                  </a:schemeClr>
                </a:solidFill>
              </a:rPr>
              <a:t> = </a:t>
            </a:r>
            <a:r>
              <a:rPr lang="en-US" sz="1600" dirty="0" err="1">
                <a:solidFill>
                  <a:schemeClr val="accent5">
                    <a:lumMod val="75000"/>
                  </a:schemeClr>
                </a:solidFill>
              </a:rPr>
              <a:t>pd.Series</a:t>
            </a:r>
            <a:r>
              <a:rPr lang="en-US" sz="1600" dirty="0">
                <a:solidFill>
                  <a:schemeClr val="accent5">
                    <a:lumMod val="75000"/>
                  </a:schemeClr>
                </a:solidFill>
              </a:rPr>
              <a:t>(</a:t>
            </a:r>
            <a:r>
              <a:rPr lang="en-US" sz="1600" dirty="0" err="1">
                <a:solidFill>
                  <a:schemeClr val="accent5">
                    <a:lumMod val="75000"/>
                  </a:schemeClr>
                </a:solidFill>
              </a:rPr>
              <a:t>sample_means</a:t>
            </a:r>
            <a:r>
              <a:rPr lang="en-US" sz="1600" dirty="0">
                <a:solidFill>
                  <a:schemeClr val="accent5">
                    <a:lumMod val="75000"/>
                  </a:schemeClr>
                </a:solidFill>
              </a:rPr>
              <a:t>)</a:t>
            </a:r>
          </a:p>
          <a:p>
            <a:r>
              <a:rPr lang="en-US" sz="1600" dirty="0" err="1">
                <a:solidFill>
                  <a:schemeClr val="accent5">
                    <a:lumMod val="75000"/>
                  </a:schemeClr>
                </a:solidFill>
              </a:rPr>
              <a:t>sample_means_series.hist</a:t>
            </a:r>
            <a:r>
              <a:rPr lang="en-US" sz="1600" dirty="0">
                <a:solidFill>
                  <a:schemeClr val="accent5">
                    <a:lumMod val="75000"/>
                  </a:schemeClr>
                </a:solidFill>
              </a:rPr>
              <a:t>()</a:t>
            </a:r>
          </a:p>
          <a:p>
            <a:r>
              <a:rPr lang="en-US" sz="1600" dirty="0">
                <a:solidFill>
                  <a:schemeClr val="accent5">
                    <a:lumMod val="75000"/>
                  </a:schemeClr>
                </a:solidFill>
              </a:rPr>
              <a:t># Show plot</a:t>
            </a:r>
          </a:p>
          <a:p>
            <a:r>
              <a:rPr lang="en-US" sz="1600" dirty="0" err="1">
                <a:solidFill>
                  <a:schemeClr val="accent5">
                    <a:lumMod val="75000"/>
                  </a:schemeClr>
                </a:solidFill>
              </a:rPr>
              <a:t>plt.show</a:t>
            </a:r>
            <a:r>
              <a:rPr lang="en-US" sz="1600" dirty="0">
                <a:solidFill>
                  <a:schemeClr val="accent5">
                    <a:lumMod val="75000"/>
                  </a:schemeClr>
                </a:solidFill>
              </a:rPr>
              <a:t>()</a:t>
            </a:r>
          </a:p>
        </p:txBody>
      </p:sp>
      <p:pic>
        <p:nvPicPr>
          <p:cNvPr id="8" name="Picture 7">
            <a:extLst>
              <a:ext uri="{FF2B5EF4-FFF2-40B4-BE49-F238E27FC236}">
                <a16:creationId xmlns:a16="http://schemas.microsoft.com/office/drawing/2014/main" id="{DE63D290-7D7C-6001-2ADE-D0BE08A093DE}"/>
              </a:ext>
            </a:extLst>
          </p:cNvPr>
          <p:cNvPicPr>
            <a:picLocks noChangeAspect="1"/>
          </p:cNvPicPr>
          <p:nvPr/>
        </p:nvPicPr>
        <p:blipFill>
          <a:blip r:embed="rId2"/>
          <a:stretch>
            <a:fillRect/>
          </a:stretch>
        </p:blipFill>
        <p:spPr>
          <a:xfrm>
            <a:off x="1444074" y="4358832"/>
            <a:ext cx="3393189" cy="2277008"/>
          </a:xfrm>
          <a:prstGeom prst="rect">
            <a:avLst/>
          </a:prstGeom>
        </p:spPr>
      </p:pic>
    </p:spTree>
    <p:extLst>
      <p:ext uri="{BB962C8B-B14F-4D97-AF65-F5344CB8AC3E}">
        <p14:creationId xmlns:p14="http://schemas.microsoft.com/office/powerpoint/2010/main" val="139574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5A78-5795-81B4-109B-386D1E3F8F82}"/>
              </a:ext>
            </a:extLst>
          </p:cNvPr>
          <p:cNvSpPr>
            <a:spLocks noGrp="1"/>
          </p:cNvSpPr>
          <p:nvPr>
            <p:ph type="title"/>
          </p:nvPr>
        </p:nvSpPr>
        <p:spPr/>
        <p:txBody>
          <a:bodyPr/>
          <a:lstStyle/>
          <a:p>
            <a:r>
              <a:rPr lang="en-US" dirty="0"/>
              <a:t>How long do mammals in the dataset typically sleep?</a:t>
            </a:r>
          </a:p>
        </p:txBody>
      </p:sp>
      <p:pic>
        <p:nvPicPr>
          <p:cNvPr id="5" name="Content Placeholder 4">
            <a:extLst>
              <a:ext uri="{FF2B5EF4-FFF2-40B4-BE49-F238E27FC236}">
                <a16:creationId xmlns:a16="http://schemas.microsoft.com/office/drawing/2014/main" id="{E2C53B0E-D940-24E7-A8F6-E0C7C4883FDC}"/>
              </a:ext>
            </a:extLst>
          </p:cNvPr>
          <p:cNvPicPr>
            <a:picLocks noGrp="1" noChangeAspect="1"/>
          </p:cNvPicPr>
          <p:nvPr>
            <p:ph idx="1"/>
          </p:nvPr>
        </p:nvPicPr>
        <p:blipFill>
          <a:blip r:embed="rId2"/>
          <a:stretch>
            <a:fillRect/>
          </a:stretch>
        </p:blipFill>
        <p:spPr>
          <a:xfrm>
            <a:off x="910373" y="1975448"/>
            <a:ext cx="10687367" cy="4175185"/>
          </a:xfrm>
        </p:spPr>
      </p:pic>
    </p:spTree>
    <p:extLst>
      <p:ext uri="{BB962C8B-B14F-4D97-AF65-F5344CB8AC3E}">
        <p14:creationId xmlns:p14="http://schemas.microsoft.com/office/powerpoint/2010/main" val="42821954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07F9-FA90-FF12-EF8C-12FC1B1272A6}"/>
              </a:ext>
            </a:extLst>
          </p:cNvPr>
          <p:cNvSpPr>
            <a:spLocks noGrp="1"/>
          </p:cNvSpPr>
          <p:nvPr>
            <p:ph type="title"/>
          </p:nvPr>
        </p:nvSpPr>
        <p:spPr/>
        <p:txBody>
          <a:bodyPr/>
          <a:lstStyle/>
          <a:p>
            <a:r>
              <a:rPr lang="en-US" dirty="0"/>
              <a:t>Correlation</a:t>
            </a:r>
          </a:p>
        </p:txBody>
      </p:sp>
      <p:sp>
        <p:nvSpPr>
          <p:cNvPr id="3" name="Text Placeholder 2">
            <a:extLst>
              <a:ext uri="{FF2B5EF4-FFF2-40B4-BE49-F238E27FC236}">
                <a16:creationId xmlns:a16="http://schemas.microsoft.com/office/drawing/2014/main" id="{BCF5110E-17BB-A38F-07FD-A0B16CB8E1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22429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2A6128-8111-BC45-ACF5-72FF10F1E312}"/>
              </a:ext>
            </a:extLst>
          </p:cNvPr>
          <p:cNvPicPr>
            <a:picLocks noChangeAspect="1"/>
          </p:cNvPicPr>
          <p:nvPr/>
        </p:nvPicPr>
        <p:blipFill>
          <a:blip r:embed="rId2"/>
          <a:stretch>
            <a:fillRect/>
          </a:stretch>
        </p:blipFill>
        <p:spPr>
          <a:xfrm>
            <a:off x="266195" y="170958"/>
            <a:ext cx="5829805" cy="3048264"/>
          </a:xfrm>
          <a:prstGeom prst="rect">
            <a:avLst/>
          </a:prstGeom>
        </p:spPr>
      </p:pic>
      <p:pic>
        <p:nvPicPr>
          <p:cNvPr id="5" name="Picture 4">
            <a:extLst>
              <a:ext uri="{FF2B5EF4-FFF2-40B4-BE49-F238E27FC236}">
                <a16:creationId xmlns:a16="http://schemas.microsoft.com/office/drawing/2014/main" id="{6DD8415E-41FE-13AD-FF90-44AF57E0014C}"/>
              </a:ext>
            </a:extLst>
          </p:cNvPr>
          <p:cNvPicPr>
            <a:picLocks noChangeAspect="1"/>
          </p:cNvPicPr>
          <p:nvPr/>
        </p:nvPicPr>
        <p:blipFill>
          <a:blip r:embed="rId3"/>
          <a:stretch>
            <a:fillRect/>
          </a:stretch>
        </p:blipFill>
        <p:spPr>
          <a:xfrm>
            <a:off x="6815605" y="407664"/>
            <a:ext cx="4564776" cy="1798476"/>
          </a:xfrm>
          <a:prstGeom prst="rect">
            <a:avLst/>
          </a:prstGeom>
        </p:spPr>
      </p:pic>
      <p:pic>
        <p:nvPicPr>
          <p:cNvPr id="7" name="Picture 6">
            <a:extLst>
              <a:ext uri="{FF2B5EF4-FFF2-40B4-BE49-F238E27FC236}">
                <a16:creationId xmlns:a16="http://schemas.microsoft.com/office/drawing/2014/main" id="{993E156A-152C-9ED3-1351-E70F07639707}"/>
              </a:ext>
            </a:extLst>
          </p:cNvPr>
          <p:cNvPicPr>
            <a:picLocks noChangeAspect="1"/>
          </p:cNvPicPr>
          <p:nvPr/>
        </p:nvPicPr>
        <p:blipFill>
          <a:blip r:embed="rId4"/>
          <a:stretch>
            <a:fillRect/>
          </a:stretch>
        </p:blipFill>
        <p:spPr>
          <a:xfrm>
            <a:off x="973354" y="3350011"/>
            <a:ext cx="3917823" cy="3070727"/>
          </a:xfrm>
          <a:prstGeom prst="rect">
            <a:avLst/>
          </a:prstGeom>
        </p:spPr>
      </p:pic>
      <p:pic>
        <p:nvPicPr>
          <p:cNvPr id="9" name="Picture 8">
            <a:extLst>
              <a:ext uri="{FF2B5EF4-FFF2-40B4-BE49-F238E27FC236}">
                <a16:creationId xmlns:a16="http://schemas.microsoft.com/office/drawing/2014/main" id="{4BC28972-4801-5368-0B3E-7644217AE7C5}"/>
              </a:ext>
            </a:extLst>
          </p:cNvPr>
          <p:cNvPicPr>
            <a:picLocks noChangeAspect="1"/>
          </p:cNvPicPr>
          <p:nvPr/>
        </p:nvPicPr>
        <p:blipFill>
          <a:blip r:embed="rId5"/>
          <a:stretch>
            <a:fillRect/>
          </a:stretch>
        </p:blipFill>
        <p:spPr>
          <a:xfrm>
            <a:off x="5391510" y="3429000"/>
            <a:ext cx="6339075" cy="3192917"/>
          </a:xfrm>
          <a:prstGeom prst="rect">
            <a:avLst/>
          </a:prstGeom>
        </p:spPr>
      </p:pic>
    </p:spTree>
    <p:extLst>
      <p:ext uri="{BB962C8B-B14F-4D97-AF65-F5344CB8AC3E}">
        <p14:creationId xmlns:p14="http://schemas.microsoft.com/office/powerpoint/2010/main" val="2693425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AE382-7849-DE83-DAE4-EE470B956776}"/>
              </a:ext>
            </a:extLst>
          </p:cNvPr>
          <p:cNvPicPr>
            <a:picLocks noChangeAspect="1"/>
          </p:cNvPicPr>
          <p:nvPr/>
        </p:nvPicPr>
        <p:blipFill>
          <a:blip r:embed="rId2"/>
          <a:stretch>
            <a:fillRect/>
          </a:stretch>
        </p:blipFill>
        <p:spPr>
          <a:xfrm>
            <a:off x="237093" y="319309"/>
            <a:ext cx="4104528" cy="3109691"/>
          </a:xfrm>
          <a:prstGeom prst="rect">
            <a:avLst/>
          </a:prstGeom>
        </p:spPr>
      </p:pic>
      <p:pic>
        <p:nvPicPr>
          <p:cNvPr id="5" name="Picture 4">
            <a:extLst>
              <a:ext uri="{FF2B5EF4-FFF2-40B4-BE49-F238E27FC236}">
                <a16:creationId xmlns:a16="http://schemas.microsoft.com/office/drawing/2014/main" id="{02EF1B68-DBF1-B5C4-0A04-F18F2B47ED5B}"/>
              </a:ext>
            </a:extLst>
          </p:cNvPr>
          <p:cNvPicPr>
            <a:picLocks noChangeAspect="1"/>
          </p:cNvPicPr>
          <p:nvPr/>
        </p:nvPicPr>
        <p:blipFill>
          <a:blip r:embed="rId3"/>
          <a:stretch>
            <a:fillRect/>
          </a:stretch>
        </p:blipFill>
        <p:spPr>
          <a:xfrm>
            <a:off x="5449356" y="426423"/>
            <a:ext cx="6293422" cy="3109691"/>
          </a:xfrm>
          <a:prstGeom prst="rect">
            <a:avLst/>
          </a:prstGeom>
        </p:spPr>
      </p:pic>
      <p:pic>
        <p:nvPicPr>
          <p:cNvPr id="7" name="Picture 6">
            <a:extLst>
              <a:ext uri="{FF2B5EF4-FFF2-40B4-BE49-F238E27FC236}">
                <a16:creationId xmlns:a16="http://schemas.microsoft.com/office/drawing/2014/main" id="{51C97DBF-28B8-138F-90A4-F548BDF2643C}"/>
              </a:ext>
            </a:extLst>
          </p:cNvPr>
          <p:cNvPicPr>
            <a:picLocks noChangeAspect="1"/>
          </p:cNvPicPr>
          <p:nvPr/>
        </p:nvPicPr>
        <p:blipFill>
          <a:blip r:embed="rId4"/>
          <a:stretch>
            <a:fillRect/>
          </a:stretch>
        </p:blipFill>
        <p:spPr>
          <a:xfrm>
            <a:off x="185773" y="3758914"/>
            <a:ext cx="5505168" cy="2779777"/>
          </a:xfrm>
          <a:prstGeom prst="rect">
            <a:avLst/>
          </a:prstGeom>
        </p:spPr>
      </p:pic>
      <p:pic>
        <p:nvPicPr>
          <p:cNvPr id="9" name="Picture 8">
            <a:extLst>
              <a:ext uri="{FF2B5EF4-FFF2-40B4-BE49-F238E27FC236}">
                <a16:creationId xmlns:a16="http://schemas.microsoft.com/office/drawing/2014/main" id="{14784308-06ED-F8F0-7B28-E191B91F1E0F}"/>
              </a:ext>
            </a:extLst>
          </p:cNvPr>
          <p:cNvPicPr>
            <a:picLocks noChangeAspect="1"/>
          </p:cNvPicPr>
          <p:nvPr/>
        </p:nvPicPr>
        <p:blipFill>
          <a:blip r:embed="rId5"/>
          <a:stretch>
            <a:fillRect/>
          </a:stretch>
        </p:blipFill>
        <p:spPr>
          <a:xfrm>
            <a:off x="5909094" y="3581109"/>
            <a:ext cx="5652404" cy="2957582"/>
          </a:xfrm>
          <a:prstGeom prst="rect">
            <a:avLst/>
          </a:prstGeom>
        </p:spPr>
      </p:pic>
    </p:spTree>
    <p:extLst>
      <p:ext uri="{BB962C8B-B14F-4D97-AF65-F5344CB8AC3E}">
        <p14:creationId xmlns:p14="http://schemas.microsoft.com/office/powerpoint/2010/main" val="3038027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67723D-4480-1896-851E-900B312F185D}"/>
              </a:ext>
            </a:extLst>
          </p:cNvPr>
          <p:cNvPicPr>
            <a:picLocks noChangeAspect="1"/>
          </p:cNvPicPr>
          <p:nvPr/>
        </p:nvPicPr>
        <p:blipFill>
          <a:blip r:embed="rId2"/>
          <a:stretch>
            <a:fillRect/>
          </a:stretch>
        </p:blipFill>
        <p:spPr>
          <a:xfrm>
            <a:off x="2468565" y="105022"/>
            <a:ext cx="7254869" cy="3421677"/>
          </a:xfrm>
          <a:prstGeom prst="rect">
            <a:avLst/>
          </a:prstGeom>
        </p:spPr>
      </p:pic>
      <p:pic>
        <p:nvPicPr>
          <p:cNvPr id="5" name="Picture 4">
            <a:extLst>
              <a:ext uri="{FF2B5EF4-FFF2-40B4-BE49-F238E27FC236}">
                <a16:creationId xmlns:a16="http://schemas.microsoft.com/office/drawing/2014/main" id="{017B61E5-F649-1171-5409-CDC0ADE20D48}"/>
              </a:ext>
            </a:extLst>
          </p:cNvPr>
          <p:cNvPicPr>
            <a:picLocks noChangeAspect="1"/>
          </p:cNvPicPr>
          <p:nvPr/>
        </p:nvPicPr>
        <p:blipFill>
          <a:blip r:embed="rId3"/>
          <a:stretch>
            <a:fillRect/>
          </a:stretch>
        </p:blipFill>
        <p:spPr>
          <a:xfrm>
            <a:off x="2338956" y="3437991"/>
            <a:ext cx="7186283" cy="3314987"/>
          </a:xfrm>
          <a:prstGeom prst="rect">
            <a:avLst/>
          </a:prstGeom>
        </p:spPr>
      </p:pic>
      <p:cxnSp>
        <p:nvCxnSpPr>
          <p:cNvPr id="4" name="Straight Connector 3">
            <a:extLst>
              <a:ext uri="{FF2B5EF4-FFF2-40B4-BE49-F238E27FC236}">
                <a16:creationId xmlns:a16="http://schemas.microsoft.com/office/drawing/2014/main" id="{3720369D-C479-4AEF-469B-B14C5F20E8AA}"/>
              </a:ext>
            </a:extLst>
          </p:cNvPr>
          <p:cNvCxnSpPr>
            <a:cxnSpLocks/>
          </p:cNvCxnSpPr>
          <p:nvPr/>
        </p:nvCxnSpPr>
        <p:spPr>
          <a:xfrm flipV="1">
            <a:off x="7583679" y="4833640"/>
            <a:ext cx="1568137" cy="523687"/>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726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BA2DF-F307-F907-76D2-651FF50F5C69}"/>
              </a:ext>
            </a:extLst>
          </p:cNvPr>
          <p:cNvPicPr>
            <a:picLocks noChangeAspect="1"/>
          </p:cNvPicPr>
          <p:nvPr/>
        </p:nvPicPr>
        <p:blipFill>
          <a:blip r:embed="rId2"/>
          <a:stretch>
            <a:fillRect/>
          </a:stretch>
        </p:blipFill>
        <p:spPr>
          <a:xfrm>
            <a:off x="2476186" y="401280"/>
            <a:ext cx="7239627" cy="3139712"/>
          </a:xfrm>
          <a:prstGeom prst="rect">
            <a:avLst/>
          </a:prstGeom>
        </p:spPr>
      </p:pic>
    </p:spTree>
    <p:extLst>
      <p:ext uri="{BB962C8B-B14F-4D97-AF65-F5344CB8AC3E}">
        <p14:creationId xmlns:p14="http://schemas.microsoft.com/office/powerpoint/2010/main" val="280383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458B-018F-DD20-8CF0-57F49E5AD7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B1B4A9-E9CE-3590-3724-C0BF15868FC7}"/>
              </a:ext>
            </a:extLst>
          </p:cNvPr>
          <p:cNvSpPr>
            <a:spLocks noGrp="1"/>
          </p:cNvSpPr>
          <p:nvPr>
            <p:ph idx="1"/>
          </p:nvPr>
        </p:nvSpPr>
        <p:spPr/>
        <p:txBody>
          <a:bodyPr>
            <a:normAutofit fontScale="92500" lnSpcReduction="20000"/>
          </a:bodyPr>
          <a:lstStyle/>
          <a:p>
            <a:r>
              <a:rPr lang="en-US" dirty="0"/>
              <a:t>Relationships between variables</a:t>
            </a:r>
          </a:p>
          <a:p>
            <a:r>
              <a:rPr lang="en-US" dirty="0"/>
              <a:t>You'll be working with a dataset </a:t>
            </a:r>
            <a:r>
              <a:rPr lang="en-US" dirty="0" err="1"/>
              <a:t>world_happiness</a:t>
            </a:r>
            <a:r>
              <a:rPr lang="en-US" dirty="0"/>
              <a:t> containing results from the 2019 World Happiness Report. The report scores various countries based on how happy people in that country are. It also ranks each country on various societal aspects such as social support, freedom, corruption, and others. The dataset also includes the GDP per capita and life expectancy for each country.</a:t>
            </a:r>
          </a:p>
          <a:p>
            <a:endParaRPr lang="en-US" dirty="0"/>
          </a:p>
          <a:p>
            <a:r>
              <a:rPr lang="en-US" dirty="0"/>
              <a:t>In this exercise, you'll examine the relationship between a country's life expectancy (</a:t>
            </a:r>
            <a:r>
              <a:rPr lang="en-US" dirty="0" err="1"/>
              <a:t>life_exp</a:t>
            </a:r>
            <a:r>
              <a:rPr lang="en-US" dirty="0"/>
              <a:t>) and happiness score (</a:t>
            </a:r>
            <a:r>
              <a:rPr lang="en-US" dirty="0" err="1"/>
              <a:t>happiness_score</a:t>
            </a:r>
            <a:r>
              <a:rPr lang="en-US" dirty="0"/>
              <a:t>) both visually and quantitatively. </a:t>
            </a:r>
          </a:p>
          <a:p>
            <a:r>
              <a:rPr lang="en-US" dirty="0" err="1"/>
              <a:t>world_happiness</a:t>
            </a:r>
            <a:r>
              <a:rPr lang="en-US" dirty="0"/>
              <a:t> is loaded from world_happiness.csv.</a:t>
            </a:r>
          </a:p>
        </p:txBody>
      </p:sp>
    </p:spTree>
    <p:extLst>
      <p:ext uri="{BB962C8B-B14F-4D97-AF65-F5344CB8AC3E}">
        <p14:creationId xmlns:p14="http://schemas.microsoft.com/office/powerpoint/2010/main" val="3553423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A7E6AD-9227-A5BA-36B9-167DB448F6F1}"/>
              </a:ext>
            </a:extLst>
          </p:cNvPr>
          <p:cNvSpPr txBox="1"/>
          <p:nvPr/>
        </p:nvSpPr>
        <p:spPr>
          <a:xfrm>
            <a:off x="74044" y="612324"/>
            <a:ext cx="6094562" cy="4247317"/>
          </a:xfrm>
          <a:prstGeom prst="rect">
            <a:avLst/>
          </a:prstGeom>
          <a:noFill/>
        </p:spPr>
        <p:txBody>
          <a:bodyPr wrap="square">
            <a:spAutoFit/>
          </a:bodyPr>
          <a:lstStyle/>
          <a:p>
            <a:pPr marL="285750" indent="-285750">
              <a:buFont typeface="Arial" panose="020B0604020202020204" pitchFamily="34" charset="0"/>
              <a:buChar char="•"/>
            </a:pPr>
            <a:r>
              <a:rPr lang="en-US" dirty="0"/>
              <a:t>Create a scatterplot of </a:t>
            </a:r>
            <a:r>
              <a:rPr lang="en-US" dirty="0" err="1"/>
              <a:t>happiness_score</a:t>
            </a:r>
            <a:r>
              <a:rPr lang="en-US" dirty="0"/>
              <a:t> vs. </a:t>
            </a:r>
            <a:r>
              <a:rPr lang="en-US" dirty="0" err="1"/>
              <a:t>life_exp</a:t>
            </a:r>
            <a:r>
              <a:rPr lang="en-US" dirty="0"/>
              <a:t> (without a trendline) using seaborn.</a:t>
            </a:r>
          </a:p>
          <a:p>
            <a:pPr marL="285750" indent="-285750">
              <a:buFont typeface="Arial" panose="020B0604020202020204" pitchFamily="34" charset="0"/>
              <a:buChar char="•"/>
            </a:pPr>
            <a:r>
              <a:rPr lang="en-US" dirty="0"/>
              <a:t>Show the plot.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a scatterplot of </a:t>
            </a:r>
            <a:r>
              <a:rPr lang="en-US" dirty="0" err="1"/>
              <a:t>happiness_score</a:t>
            </a:r>
            <a:r>
              <a:rPr lang="en-US" dirty="0"/>
              <a:t> vs. </a:t>
            </a:r>
            <a:r>
              <a:rPr lang="en-US" dirty="0" err="1"/>
              <a:t>life_exp</a:t>
            </a:r>
            <a:r>
              <a:rPr lang="en-US" dirty="0"/>
              <a:t> with a linear trendline using seaborn, setting ci to None.</a:t>
            </a:r>
          </a:p>
          <a:p>
            <a:pPr marL="285750" indent="-285750">
              <a:buFont typeface="Arial" panose="020B0604020202020204" pitchFamily="34" charset="0"/>
              <a:buChar char="•"/>
            </a:pPr>
            <a:r>
              <a:rPr lang="en-US" dirty="0"/>
              <a:t>Show the plot.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Based on the scatterplot shown, which is most likely be the correlation between the two values?</a:t>
            </a:r>
          </a:p>
          <a:p>
            <a:pPr marL="742950" lvl="1" indent="-285750">
              <a:buFont typeface="Arial" panose="020B0604020202020204" pitchFamily="34" charset="0"/>
              <a:buChar char="•"/>
            </a:pPr>
            <a:r>
              <a:rPr lang="en-US" dirty="0"/>
              <a:t>0.3, -0.3, 0.8, -0.8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Calculate the correlation between </a:t>
            </a:r>
            <a:r>
              <a:rPr lang="en-US" dirty="0" err="1"/>
              <a:t>life_exp</a:t>
            </a:r>
            <a:r>
              <a:rPr lang="en-US" dirty="0"/>
              <a:t> and </a:t>
            </a:r>
            <a:r>
              <a:rPr lang="en-US" dirty="0" err="1"/>
              <a:t>happiness_score</a:t>
            </a:r>
            <a:r>
              <a:rPr lang="en-US" dirty="0"/>
              <a:t>. Save this as cor.</a:t>
            </a:r>
          </a:p>
        </p:txBody>
      </p:sp>
      <p:sp>
        <p:nvSpPr>
          <p:cNvPr id="7" name="TextBox 6">
            <a:extLst>
              <a:ext uri="{FF2B5EF4-FFF2-40B4-BE49-F238E27FC236}">
                <a16:creationId xmlns:a16="http://schemas.microsoft.com/office/drawing/2014/main" id="{E0AF9F49-AB28-C3AD-84AD-9BE587F0E3FD}"/>
              </a:ext>
            </a:extLst>
          </p:cNvPr>
          <p:cNvSpPr txBox="1"/>
          <p:nvPr/>
        </p:nvSpPr>
        <p:spPr>
          <a:xfrm>
            <a:off x="6168606" y="612324"/>
            <a:ext cx="5949350" cy="6186309"/>
          </a:xfrm>
          <a:prstGeom prst="rect">
            <a:avLst/>
          </a:prstGeom>
          <a:noFill/>
        </p:spPr>
        <p:txBody>
          <a:bodyPr wrap="square">
            <a:spAutoFit/>
          </a:bodyPr>
          <a:lstStyle/>
          <a:p>
            <a:r>
              <a:rPr lang="en-US" dirty="0">
                <a:solidFill>
                  <a:schemeClr val="accent5">
                    <a:lumMod val="75000"/>
                  </a:schemeClr>
                </a:solidFill>
              </a:rPr>
              <a:t># Create a scatterplot of </a:t>
            </a:r>
            <a:r>
              <a:rPr lang="en-US" dirty="0" err="1">
                <a:solidFill>
                  <a:schemeClr val="accent5">
                    <a:lumMod val="75000"/>
                  </a:schemeClr>
                </a:solidFill>
              </a:rPr>
              <a:t>happiness_score</a:t>
            </a:r>
            <a:r>
              <a:rPr lang="en-US" dirty="0">
                <a:solidFill>
                  <a:schemeClr val="accent5">
                    <a:lumMod val="75000"/>
                  </a:schemeClr>
                </a:solidFill>
              </a:rPr>
              <a:t> vs. </a:t>
            </a:r>
            <a:r>
              <a:rPr lang="en-US" dirty="0" err="1">
                <a:solidFill>
                  <a:schemeClr val="accent5">
                    <a:lumMod val="75000"/>
                  </a:schemeClr>
                </a:solidFill>
              </a:rPr>
              <a:t>life_exp</a:t>
            </a:r>
            <a:r>
              <a:rPr lang="en-US" dirty="0">
                <a:solidFill>
                  <a:schemeClr val="accent5">
                    <a:lumMod val="75000"/>
                  </a:schemeClr>
                </a:solidFill>
              </a:rPr>
              <a:t> and show</a:t>
            </a:r>
          </a:p>
          <a:p>
            <a:r>
              <a:rPr lang="en-US" dirty="0" err="1">
                <a:solidFill>
                  <a:schemeClr val="accent5">
                    <a:lumMod val="75000"/>
                  </a:schemeClr>
                </a:solidFill>
              </a:rPr>
              <a:t>world_happiness</a:t>
            </a:r>
            <a:r>
              <a:rPr lang="en-US" dirty="0">
                <a:solidFill>
                  <a:schemeClr val="accent5">
                    <a:lumMod val="75000"/>
                  </a:schemeClr>
                </a:solidFill>
              </a:rPr>
              <a:t> = </a:t>
            </a:r>
            <a:r>
              <a:rPr lang="en-US" dirty="0" err="1">
                <a:solidFill>
                  <a:schemeClr val="accent5">
                    <a:lumMod val="75000"/>
                  </a:schemeClr>
                </a:solidFill>
              </a:rPr>
              <a:t>pd.read_csv</a:t>
            </a:r>
            <a:r>
              <a:rPr lang="en-US" dirty="0">
                <a:solidFill>
                  <a:schemeClr val="accent5">
                    <a:lumMod val="75000"/>
                  </a:schemeClr>
                </a:solidFill>
              </a:rPr>
              <a:t>(‘world_happiness.csv')</a:t>
            </a:r>
          </a:p>
          <a:p>
            <a:r>
              <a:rPr lang="en-US" dirty="0" err="1">
                <a:solidFill>
                  <a:schemeClr val="accent5">
                    <a:lumMod val="75000"/>
                  </a:schemeClr>
                </a:solidFill>
              </a:rPr>
              <a:t>sns.scatterplot</a:t>
            </a:r>
            <a:r>
              <a:rPr lang="en-US" dirty="0">
                <a:solidFill>
                  <a:schemeClr val="accent5">
                    <a:lumMod val="75000"/>
                  </a:schemeClr>
                </a:solidFill>
              </a:rPr>
              <a:t>(x='</a:t>
            </a:r>
            <a:r>
              <a:rPr lang="en-US" dirty="0" err="1">
                <a:solidFill>
                  <a:schemeClr val="accent5">
                    <a:lumMod val="75000"/>
                  </a:schemeClr>
                </a:solidFill>
              </a:rPr>
              <a:t>life_exp</a:t>
            </a:r>
            <a:r>
              <a:rPr lang="en-US" dirty="0">
                <a:solidFill>
                  <a:schemeClr val="accent5">
                    <a:lumMod val="75000"/>
                  </a:schemeClr>
                </a:solidFill>
              </a:rPr>
              <a:t>', y='</a:t>
            </a:r>
            <a:r>
              <a:rPr lang="en-US" dirty="0" err="1">
                <a:solidFill>
                  <a:schemeClr val="accent5">
                    <a:lumMod val="75000"/>
                  </a:schemeClr>
                </a:solidFill>
              </a:rPr>
              <a:t>happiness_score</a:t>
            </a:r>
            <a:r>
              <a:rPr lang="en-US" dirty="0">
                <a:solidFill>
                  <a:schemeClr val="accent5">
                    <a:lumMod val="75000"/>
                  </a:schemeClr>
                </a:solidFill>
              </a:rPr>
              <a:t>', data=</a:t>
            </a:r>
            <a:r>
              <a:rPr lang="en-US" dirty="0" err="1">
                <a:solidFill>
                  <a:schemeClr val="accent5">
                    <a:lumMod val="75000"/>
                  </a:schemeClr>
                </a:solidFill>
              </a:rPr>
              <a:t>world_happiness</a:t>
            </a:r>
            <a:r>
              <a:rPr lang="en-US" dirty="0">
                <a:solidFill>
                  <a:schemeClr val="accent5">
                    <a:lumMod val="75000"/>
                  </a:schemeClr>
                </a:solidFill>
              </a:rPr>
              <a:t>)</a:t>
            </a:r>
          </a:p>
          <a:p>
            <a:r>
              <a:rPr lang="en-US" dirty="0" err="1">
                <a:solidFill>
                  <a:schemeClr val="accent5">
                    <a:lumMod val="75000"/>
                  </a:schemeClr>
                </a:solidFill>
              </a:rPr>
              <a:t>plt.show</a:t>
            </a:r>
            <a:r>
              <a:rPr lang="en-US" dirty="0">
                <a:solidFill>
                  <a:schemeClr val="accent5">
                    <a:lumMod val="75000"/>
                  </a:schemeClr>
                </a:solidFill>
              </a:rPr>
              <a:t>()</a:t>
            </a:r>
          </a:p>
          <a:p>
            <a:endParaRPr lang="en-US" dirty="0">
              <a:solidFill>
                <a:schemeClr val="accent5">
                  <a:lumMod val="75000"/>
                </a:schemeClr>
              </a:solidFill>
            </a:endParaRPr>
          </a:p>
          <a:p>
            <a:r>
              <a:rPr lang="en-US" dirty="0">
                <a:solidFill>
                  <a:schemeClr val="accent5">
                    <a:lumMod val="75000"/>
                  </a:schemeClr>
                </a:solidFill>
              </a:rPr>
              <a:t># Create scatterplot of </a:t>
            </a:r>
            <a:r>
              <a:rPr lang="en-US" dirty="0" err="1">
                <a:solidFill>
                  <a:schemeClr val="accent5">
                    <a:lumMod val="75000"/>
                  </a:schemeClr>
                </a:solidFill>
              </a:rPr>
              <a:t>happiness_score</a:t>
            </a:r>
            <a:r>
              <a:rPr lang="en-US" dirty="0">
                <a:solidFill>
                  <a:schemeClr val="accent5">
                    <a:lumMod val="75000"/>
                  </a:schemeClr>
                </a:solidFill>
              </a:rPr>
              <a:t> vs </a:t>
            </a:r>
            <a:r>
              <a:rPr lang="en-US" dirty="0" err="1">
                <a:solidFill>
                  <a:schemeClr val="accent5">
                    <a:lumMod val="75000"/>
                  </a:schemeClr>
                </a:solidFill>
              </a:rPr>
              <a:t>life_exp</a:t>
            </a:r>
            <a:r>
              <a:rPr lang="en-US" dirty="0">
                <a:solidFill>
                  <a:schemeClr val="accent5">
                    <a:lumMod val="75000"/>
                  </a:schemeClr>
                </a:solidFill>
              </a:rPr>
              <a:t> with trendline</a:t>
            </a:r>
          </a:p>
          <a:p>
            <a:r>
              <a:rPr lang="en-US" dirty="0" err="1">
                <a:solidFill>
                  <a:schemeClr val="accent5">
                    <a:lumMod val="75000"/>
                  </a:schemeClr>
                </a:solidFill>
              </a:rPr>
              <a:t>sns.lmplot</a:t>
            </a:r>
            <a:r>
              <a:rPr lang="en-US" dirty="0">
                <a:solidFill>
                  <a:schemeClr val="accent5">
                    <a:lumMod val="75000"/>
                  </a:schemeClr>
                </a:solidFill>
              </a:rPr>
              <a:t>(x='</a:t>
            </a:r>
            <a:r>
              <a:rPr lang="en-US" dirty="0" err="1">
                <a:solidFill>
                  <a:schemeClr val="accent5">
                    <a:lumMod val="75000"/>
                  </a:schemeClr>
                </a:solidFill>
              </a:rPr>
              <a:t>life_exp</a:t>
            </a:r>
            <a:r>
              <a:rPr lang="en-US" dirty="0">
                <a:solidFill>
                  <a:schemeClr val="accent5">
                    <a:lumMod val="75000"/>
                  </a:schemeClr>
                </a:solidFill>
              </a:rPr>
              <a:t>', y='</a:t>
            </a:r>
            <a:r>
              <a:rPr lang="en-US" dirty="0" err="1">
                <a:solidFill>
                  <a:schemeClr val="accent5">
                    <a:lumMod val="75000"/>
                  </a:schemeClr>
                </a:solidFill>
              </a:rPr>
              <a:t>happiness_score</a:t>
            </a:r>
            <a:r>
              <a:rPr lang="en-US" dirty="0">
                <a:solidFill>
                  <a:schemeClr val="accent5">
                    <a:lumMod val="75000"/>
                  </a:schemeClr>
                </a:solidFill>
              </a:rPr>
              <a:t>', data=</a:t>
            </a:r>
            <a:r>
              <a:rPr lang="en-US" dirty="0" err="1">
                <a:solidFill>
                  <a:schemeClr val="accent5">
                    <a:lumMod val="75000"/>
                  </a:schemeClr>
                </a:solidFill>
              </a:rPr>
              <a:t>world_happiness</a:t>
            </a:r>
            <a:r>
              <a:rPr lang="en-US" dirty="0">
                <a:solidFill>
                  <a:schemeClr val="accent5">
                    <a:lumMod val="75000"/>
                  </a:schemeClr>
                </a:solidFill>
              </a:rPr>
              <a:t>, ci=None)</a:t>
            </a:r>
          </a:p>
          <a:p>
            <a:r>
              <a:rPr lang="en-US" dirty="0" err="1">
                <a:solidFill>
                  <a:schemeClr val="accent5">
                    <a:lumMod val="75000"/>
                  </a:schemeClr>
                </a:solidFill>
              </a:rPr>
              <a:t>plt.show</a:t>
            </a:r>
            <a:r>
              <a:rPr lang="en-US" dirty="0">
                <a:solidFill>
                  <a:schemeClr val="accent5">
                    <a:lumMod val="75000"/>
                  </a:schemeClr>
                </a:solidFill>
              </a:rPr>
              <a:t>()</a:t>
            </a:r>
          </a:p>
          <a:p>
            <a:endParaRPr lang="en-US" dirty="0">
              <a:solidFill>
                <a:schemeClr val="accent5">
                  <a:lumMod val="75000"/>
                </a:schemeClr>
              </a:solidFill>
            </a:endParaRPr>
          </a:p>
          <a:p>
            <a:endParaRPr lang="en-US" dirty="0">
              <a:solidFill>
                <a:schemeClr val="accent5">
                  <a:lumMod val="75000"/>
                </a:schemeClr>
              </a:solidFill>
            </a:endParaRPr>
          </a:p>
          <a:p>
            <a:endParaRPr lang="en-US" dirty="0">
              <a:solidFill>
                <a:schemeClr val="accent5">
                  <a:lumMod val="75000"/>
                </a:schemeClr>
              </a:solidFill>
            </a:endParaRPr>
          </a:p>
          <a:p>
            <a:endParaRPr lang="en-US" dirty="0">
              <a:solidFill>
                <a:schemeClr val="accent5">
                  <a:lumMod val="75000"/>
                </a:schemeClr>
              </a:solidFill>
            </a:endParaRPr>
          </a:p>
          <a:p>
            <a:endParaRPr lang="en-US" dirty="0">
              <a:solidFill>
                <a:schemeClr val="accent5">
                  <a:lumMod val="75000"/>
                </a:schemeClr>
              </a:solidFill>
            </a:endParaRPr>
          </a:p>
          <a:p>
            <a:r>
              <a:rPr lang="en-US" dirty="0">
                <a:solidFill>
                  <a:schemeClr val="accent5">
                    <a:lumMod val="75000"/>
                  </a:schemeClr>
                </a:solidFill>
              </a:rPr>
              <a:t># Correlation between </a:t>
            </a:r>
            <a:r>
              <a:rPr lang="en-US" dirty="0" err="1">
                <a:solidFill>
                  <a:schemeClr val="accent5">
                    <a:lumMod val="75000"/>
                  </a:schemeClr>
                </a:solidFill>
              </a:rPr>
              <a:t>life_exp</a:t>
            </a:r>
            <a:r>
              <a:rPr lang="en-US" dirty="0">
                <a:solidFill>
                  <a:schemeClr val="accent5">
                    <a:lumMod val="75000"/>
                  </a:schemeClr>
                </a:solidFill>
              </a:rPr>
              <a:t> and </a:t>
            </a:r>
            <a:r>
              <a:rPr lang="en-US" dirty="0" err="1">
                <a:solidFill>
                  <a:schemeClr val="accent5">
                    <a:lumMod val="75000"/>
                  </a:schemeClr>
                </a:solidFill>
              </a:rPr>
              <a:t>happiness_score</a:t>
            </a:r>
            <a:endParaRPr lang="en-US" dirty="0">
              <a:solidFill>
                <a:schemeClr val="accent5">
                  <a:lumMod val="75000"/>
                </a:schemeClr>
              </a:solidFill>
            </a:endParaRPr>
          </a:p>
          <a:p>
            <a:r>
              <a:rPr lang="en-US" dirty="0" err="1">
                <a:solidFill>
                  <a:schemeClr val="accent5">
                    <a:lumMod val="75000"/>
                  </a:schemeClr>
                </a:solidFill>
              </a:rPr>
              <a:t>cor</a:t>
            </a:r>
            <a:r>
              <a:rPr lang="en-US" dirty="0">
                <a:solidFill>
                  <a:schemeClr val="accent5">
                    <a:lumMod val="75000"/>
                  </a:schemeClr>
                </a:solidFill>
              </a:rPr>
              <a:t> = </a:t>
            </a:r>
            <a:r>
              <a:rPr lang="en-US" dirty="0" err="1">
                <a:solidFill>
                  <a:schemeClr val="accent5">
                    <a:lumMod val="75000"/>
                  </a:schemeClr>
                </a:solidFill>
              </a:rPr>
              <a:t>world_happiness</a:t>
            </a:r>
            <a:r>
              <a:rPr lang="en-US" dirty="0">
                <a:solidFill>
                  <a:schemeClr val="accent5">
                    <a:lumMod val="75000"/>
                  </a:schemeClr>
                </a:solidFill>
              </a:rPr>
              <a:t>['</a:t>
            </a:r>
            <a:r>
              <a:rPr lang="en-US" dirty="0" err="1">
                <a:solidFill>
                  <a:schemeClr val="accent5">
                    <a:lumMod val="75000"/>
                  </a:schemeClr>
                </a:solidFill>
              </a:rPr>
              <a:t>life_exp</a:t>
            </a:r>
            <a:r>
              <a:rPr lang="en-US" dirty="0">
                <a:solidFill>
                  <a:schemeClr val="accent5">
                    <a:lumMod val="75000"/>
                  </a:schemeClr>
                </a:solidFill>
              </a:rPr>
              <a:t>'].</a:t>
            </a:r>
            <a:r>
              <a:rPr lang="en-US" dirty="0" err="1">
                <a:solidFill>
                  <a:schemeClr val="accent5">
                    <a:lumMod val="75000"/>
                  </a:schemeClr>
                </a:solidFill>
              </a:rPr>
              <a:t>corr</a:t>
            </a:r>
            <a:r>
              <a:rPr lang="en-US" dirty="0">
                <a:solidFill>
                  <a:schemeClr val="accent5">
                    <a:lumMod val="75000"/>
                  </a:schemeClr>
                </a:solidFill>
              </a:rPr>
              <a:t>(</a:t>
            </a:r>
            <a:r>
              <a:rPr lang="en-US" dirty="0" err="1">
                <a:solidFill>
                  <a:schemeClr val="accent5">
                    <a:lumMod val="75000"/>
                  </a:schemeClr>
                </a:solidFill>
              </a:rPr>
              <a:t>world_happiness</a:t>
            </a:r>
            <a:r>
              <a:rPr lang="en-US" dirty="0">
                <a:solidFill>
                  <a:schemeClr val="accent5">
                    <a:lumMod val="75000"/>
                  </a:schemeClr>
                </a:solidFill>
              </a:rPr>
              <a:t>['</a:t>
            </a:r>
            <a:r>
              <a:rPr lang="en-US" dirty="0" err="1">
                <a:solidFill>
                  <a:schemeClr val="accent5">
                    <a:lumMod val="75000"/>
                  </a:schemeClr>
                </a:solidFill>
              </a:rPr>
              <a:t>happiness_score</a:t>
            </a:r>
            <a:r>
              <a:rPr lang="en-US" dirty="0">
                <a:solidFill>
                  <a:schemeClr val="accent5">
                    <a:lumMod val="75000"/>
                  </a:schemeClr>
                </a:solidFill>
              </a:rPr>
              <a:t>'])</a:t>
            </a:r>
          </a:p>
          <a:p>
            <a:r>
              <a:rPr lang="en-US" dirty="0">
                <a:solidFill>
                  <a:schemeClr val="accent5">
                    <a:lumMod val="75000"/>
                  </a:schemeClr>
                </a:solidFill>
              </a:rPr>
              <a:t>print(</a:t>
            </a:r>
            <a:r>
              <a:rPr lang="en-US" dirty="0" err="1">
                <a:solidFill>
                  <a:schemeClr val="accent5">
                    <a:lumMod val="75000"/>
                  </a:schemeClr>
                </a:solidFill>
              </a:rPr>
              <a:t>cor</a:t>
            </a:r>
            <a:r>
              <a:rPr lang="en-US" dirty="0">
                <a:solidFill>
                  <a:schemeClr val="accent5">
                    <a:lumMod val="75000"/>
                  </a:schemeClr>
                </a:solidFill>
              </a:rPr>
              <a:t>)</a:t>
            </a:r>
          </a:p>
        </p:txBody>
      </p:sp>
    </p:spTree>
    <p:extLst>
      <p:ext uri="{BB962C8B-B14F-4D97-AF65-F5344CB8AC3E}">
        <p14:creationId xmlns:p14="http://schemas.microsoft.com/office/powerpoint/2010/main" val="3202707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1936-501C-6A86-1FB7-A70AF8578E55}"/>
              </a:ext>
            </a:extLst>
          </p:cNvPr>
          <p:cNvSpPr>
            <a:spLocks noGrp="1"/>
          </p:cNvSpPr>
          <p:nvPr>
            <p:ph type="title"/>
          </p:nvPr>
        </p:nvSpPr>
        <p:spPr/>
        <p:txBody>
          <a:bodyPr/>
          <a:lstStyle/>
          <a:p>
            <a:r>
              <a:rPr lang="en-US" dirty="0"/>
              <a:t>Correlation caveats</a:t>
            </a:r>
          </a:p>
        </p:txBody>
      </p:sp>
      <p:sp>
        <p:nvSpPr>
          <p:cNvPr id="3" name="Content Placeholder 2">
            <a:extLst>
              <a:ext uri="{FF2B5EF4-FFF2-40B4-BE49-F238E27FC236}">
                <a16:creationId xmlns:a16="http://schemas.microsoft.com/office/drawing/2014/main" id="{3EF4CC10-269A-A524-C7AE-6BD8C9A2C5F3}"/>
              </a:ext>
            </a:extLst>
          </p:cNvPr>
          <p:cNvSpPr>
            <a:spLocks noGrp="1"/>
          </p:cNvSpPr>
          <p:nvPr>
            <p:ph idx="1"/>
          </p:nvPr>
        </p:nvSpPr>
        <p:spPr>
          <a:xfrm>
            <a:off x="838201" y="1825625"/>
            <a:ext cx="6278592" cy="4351338"/>
          </a:xfrm>
        </p:spPr>
        <p:txBody>
          <a:bodyPr>
            <a:normAutofit/>
          </a:bodyPr>
          <a:lstStyle/>
          <a:p>
            <a:r>
              <a:rPr lang="en-US" sz="2000" b="0" i="0" dirty="0">
                <a:solidFill>
                  <a:srgbClr val="05192D"/>
                </a:solidFill>
                <a:effectLst/>
                <a:latin typeface="Studio-Feixen-Sans"/>
              </a:rPr>
              <a:t>Consider the graph. There is clearly a relationship between x and y, but when we calculate the correlation, we get 0.18.</a:t>
            </a:r>
          </a:p>
          <a:p>
            <a:r>
              <a:rPr lang="en-US" sz="2000" b="0" i="0" dirty="0">
                <a:solidFill>
                  <a:srgbClr val="05192D"/>
                </a:solidFill>
                <a:effectLst/>
                <a:latin typeface="Studio-Feixen-Sans"/>
              </a:rPr>
              <a:t>This is because the relationship between the two variables is a quadratic relationship, not a linear relationship. </a:t>
            </a:r>
            <a:r>
              <a:rPr lang="en-US" sz="2000" b="0" i="0" dirty="0">
                <a:effectLst/>
                <a:highlight>
                  <a:srgbClr val="00FFFF"/>
                </a:highlight>
                <a:latin typeface="Studio-Feixen-Sans"/>
              </a:rPr>
              <a:t>The correlation coefficient </a:t>
            </a:r>
            <a:r>
              <a:rPr lang="en-US" sz="2000" b="0" i="0" dirty="0">
                <a:solidFill>
                  <a:srgbClr val="05192D"/>
                </a:solidFill>
                <a:effectLst/>
                <a:latin typeface="Studio-Feixen-Sans"/>
              </a:rPr>
              <a:t>measures </a:t>
            </a:r>
            <a:r>
              <a:rPr lang="en-US" sz="2000" b="0" i="0" dirty="0">
                <a:solidFill>
                  <a:srgbClr val="FF0000"/>
                </a:solidFill>
                <a:effectLst/>
                <a:highlight>
                  <a:srgbClr val="FFFF00"/>
                </a:highlight>
                <a:latin typeface="Studio-Feixen-Sans"/>
              </a:rPr>
              <a:t>the strength of linear relationships, and linear relationships only.</a:t>
            </a:r>
            <a:endParaRPr lang="en-US" sz="2000" dirty="0">
              <a:solidFill>
                <a:srgbClr val="FF0000"/>
              </a:solidFill>
              <a:highlight>
                <a:srgbClr val="FFFF00"/>
              </a:highlight>
            </a:endParaRPr>
          </a:p>
        </p:txBody>
      </p:sp>
      <p:pic>
        <p:nvPicPr>
          <p:cNvPr id="5" name="Picture 4">
            <a:extLst>
              <a:ext uri="{FF2B5EF4-FFF2-40B4-BE49-F238E27FC236}">
                <a16:creationId xmlns:a16="http://schemas.microsoft.com/office/drawing/2014/main" id="{267D6FFC-507A-74B3-DDCA-7A2B42DB5CC3}"/>
              </a:ext>
            </a:extLst>
          </p:cNvPr>
          <p:cNvPicPr>
            <a:picLocks noChangeAspect="1"/>
          </p:cNvPicPr>
          <p:nvPr/>
        </p:nvPicPr>
        <p:blipFill>
          <a:blip r:embed="rId2"/>
          <a:stretch>
            <a:fillRect/>
          </a:stretch>
        </p:blipFill>
        <p:spPr>
          <a:xfrm>
            <a:off x="6901132" y="63761"/>
            <a:ext cx="5210445" cy="2226638"/>
          </a:xfrm>
          <a:prstGeom prst="rect">
            <a:avLst/>
          </a:prstGeom>
        </p:spPr>
      </p:pic>
      <p:pic>
        <p:nvPicPr>
          <p:cNvPr id="7" name="Picture 6">
            <a:extLst>
              <a:ext uri="{FF2B5EF4-FFF2-40B4-BE49-F238E27FC236}">
                <a16:creationId xmlns:a16="http://schemas.microsoft.com/office/drawing/2014/main" id="{A1A7B90F-76F0-BEB5-1846-0289246F6B17}"/>
              </a:ext>
            </a:extLst>
          </p:cNvPr>
          <p:cNvPicPr>
            <a:picLocks noChangeAspect="1"/>
          </p:cNvPicPr>
          <p:nvPr/>
        </p:nvPicPr>
        <p:blipFill>
          <a:blip r:embed="rId3"/>
          <a:stretch>
            <a:fillRect/>
          </a:stretch>
        </p:blipFill>
        <p:spPr>
          <a:xfrm>
            <a:off x="7715499" y="2701928"/>
            <a:ext cx="3581710" cy="3063505"/>
          </a:xfrm>
          <a:prstGeom prst="rect">
            <a:avLst/>
          </a:prstGeom>
        </p:spPr>
      </p:pic>
    </p:spTree>
    <p:extLst>
      <p:ext uri="{BB962C8B-B14F-4D97-AF65-F5344CB8AC3E}">
        <p14:creationId xmlns:p14="http://schemas.microsoft.com/office/powerpoint/2010/main" val="3972899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6C134-83A5-C402-5133-351F265BCD51}"/>
              </a:ext>
            </a:extLst>
          </p:cNvPr>
          <p:cNvPicPr>
            <a:picLocks noChangeAspect="1"/>
          </p:cNvPicPr>
          <p:nvPr/>
        </p:nvPicPr>
        <p:blipFill>
          <a:blip r:embed="rId2"/>
          <a:stretch>
            <a:fillRect/>
          </a:stretch>
        </p:blipFill>
        <p:spPr>
          <a:xfrm>
            <a:off x="0" y="7027"/>
            <a:ext cx="7102455" cy="3467400"/>
          </a:xfrm>
          <a:prstGeom prst="rect">
            <a:avLst/>
          </a:prstGeom>
        </p:spPr>
      </p:pic>
      <p:pic>
        <p:nvPicPr>
          <p:cNvPr id="5" name="Picture 4">
            <a:extLst>
              <a:ext uri="{FF2B5EF4-FFF2-40B4-BE49-F238E27FC236}">
                <a16:creationId xmlns:a16="http://schemas.microsoft.com/office/drawing/2014/main" id="{C083576F-37C5-A478-6FF1-38484DAD5741}"/>
              </a:ext>
            </a:extLst>
          </p:cNvPr>
          <p:cNvPicPr>
            <a:picLocks noChangeAspect="1"/>
          </p:cNvPicPr>
          <p:nvPr/>
        </p:nvPicPr>
        <p:blipFill>
          <a:blip r:embed="rId3"/>
          <a:stretch>
            <a:fillRect/>
          </a:stretch>
        </p:blipFill>
        <p:spPr>
          <a:xfrm>
            <a:off x="5005717" y="3474427"/>
            <a:ext cx="7186283" cy="3383573"/>
          </a:xfrm>
          <a:prstGeom prst="rect">
            <a:avLst/>
          </a:prstGeom>
        </p:spPr>
      </p:pic>
      <p:pic>
        <p:nvPicPr>
          <p:cNvPr id="7" name="Picture 6">
            <a:extLst>
              <a:ext uri="{FF2B5EF4-FFF2-40B4-BE49-F238E27FC236}">
                <a16:creationId xmlns:a16="http://schemas.microsoft.com/office/drawing/2014/main" id="{22BC15D7-75FD-3C40-03FC-DC402B360A2A}"/>
              </a:ext>
            </a:extLst>
          </p:cNvPr>
          <p:cNvPicPr>
            <a:picLocks noChangeAspect="1"/>
          </p:cNvPicPr>
          <p:nvPr/>
        </p:nvPicPr>
        <p:blipFill>
          <a:blip r:embed="rId4"/>
          <a:stretch>
            <a:fillRect/>
          </a:stretch>
        </p:blipFill>
        <p:spPr>
          <a:xfrm>
            <a:off x="7375673" y="465825"/>
            <a:ext cx="4545739" cy="2665564"/>
          </a:xfrm>
          <a:prstGeom prst="rect">
            <a:avLst/>
          </a:prstGeom>
        </p:spPr>
      </p:pic>
      <p:sp>
        <p:nvSpPr>
          <p:cNvPr id="9" name="TextBox 8">
            <a:extLst>
              <a:ext uri="{FF2B5EF4-FFF2-40B4-BE49-F238E27FC236}">
                <a16:creationId xmlns:a16="http://schemas.microsoft.com/office/drawing/2014/main" id="{C86367F8-CCF5-8412-2294-E8677474EC3E}"/>
              </a:ext>
            </a:extLst>
          </p:cNvPr>
          <p:cNvSpPr txBox="1"/>
          <p:nvPr/>
        </p:nvSpPr>
        <p:spPr>
          <a:xfrm>
            <a:off x="0" y="4704548"/>
            <a:ext cx="4882551" cy="1200329"/>
          </a:xfrm>
          <a:prstGeom prst="rect">
            <a:avLst/>
          </a:prstGeom>
          <a:noFill/>
        </p:spPr>
        <p:txBody>
          <a:bodyPr wrap="square">
            <a:spAutoFit/>
          </a:bodyPr>
          <a:lstStyle/>
          <a:p>
            <a:r>
              <a:rPr lang="en-US" b="0" i="0" dirty="0">
                <a:solidFill>
                  <a:srgbClr val="05192D"/>
                </a:solidFill>
                <a:effectLst/>
                <a:latin typeface="Studio-Feixen-Sans"/>
              </a:rPr>
              <a:t>If we take a closer look at the distribution for </a:t>
            </a:r>
            <a:r>
              <a:rPr lang="en-US" b="0" i="0" dirty="0" err="1">
                <a:solidFill>
                  <a:srgbClr val="05192D"/>
                </a:solidFill>
                <a:effectLst/>
                <a:latin typeface="Studio-Feixen-Sans"/>
              </a:rPr>
              <a:t>bodywt</a:t>
            </a:r>
            <a:r>
              <a:rPr lang="en-US" b="0" i="0" dirty="0">
                <a:solidFill>
                  <a:srgbClr val="05192D"/>
                </a:solidFill>
                <a:effectLst/>
                <a:latin typeface="Studio-Feixen-Sans"/>
              </a:rPr>
              <a:t>, it's highly skewed. There are lots of lower weights and a few weights that are much higher than the rest.</a:t>
            </a:r>
            <a:endParaRPr lang="en-US" dirty="0"/>
          </a:p>
        </p:txBody>
      </p:sp>
    </p:spTree>
    <p:extLst>
      <p:ext uri="{BB962C8B-B14F-4D97-AF65-F5344CB8AC3E}">
        <p14:creationId xmlns:p14="http://schemas.microsoft.com/office/powerpoint/2010/main" val="11762222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99B9-C8C1-11C0-728E-D47D2B980DEA}"/>
              </a:ext>
            </a:extLst>
          </p:cNvPr>
          <p:cNvSpPr>
            <a:spLocks noGrp="1"/>
          </p:cNvSpPr>
          <p:nvPr>
            <p:ph type="title"/>
          </p:nvPr>
        </p:nvSpPr>
        <p:spPr>
          <a:xfrm>
            <a:off x="838200" y="0"/>
            <a:ext cx="10515600" cy="1325563"/>
          </a:xfrm>
        </p:spPr>
        <p:txBody>
          <a:bodyPr/>
          <a:lstStyle/>
          <a:p>
            <a:r>
              <a:rPr lang="en-US" dirty="0"/>
              <a:t>Log transformation</a:t>
            </a:r>
          </a:p>
        </p:txBody>
      </p:sp>
      <p:sp>
        <p:nvSpPr>
          <p:cNvPr id="3" name="Content Placeholder 2">
            <a:extLst>
              <a:ext uri="{FF2B5EF4-FFF2-40B4-BE49-F238E27FC236}">
                <a16:creationId xmlns:a16="http://schemas.microsoft.com/office/drawing/2014/main" id="{18DC24B2-E695-0755-A8F3-ABD6559A3D7B}"/>
              </a:ext>
            </a:extLst>
          </p:cNvPr>
          <p:cNvSpPr>
            <a:spLocks noGrp="1"/>
          </p:cNvSpPr>
          <p:nvPr>
            <p:ph idx="1"/>
          </p:nvPr>
        </p:nvSpPr>
        <p:spPr>
          <a:xfrm>
            <a:off x="838199" y="1575459"/>
            <a:ext cx="11187023" cy="4351338"/>
          </a:xfrm>
        </p:spPr>
        <p:txBody>
          <a:bodyPr>
            <a:normAutofit/>
          </a:bodyPr>
          <a:lstStyle/>
          <a:p>
            <a:r>
              <a:rPr lang="en-US" sz="2000" b="0" i="0" dirty="0">
                <a:solidFill>
                  <a:srgbClr val="05192D"/>
                </a:solidFill>
                <a:effectLst/>
                <a:latin typeface="Studio-Feixen-Sans"/>
              </a:rPr>
              <a:t>When data is highly skewed like this, we can apply a log transformation. </a:t>
            </a:r>
          </a:p>
          <a:p>
            <a:r>
              <a:rPr lang="en-US" sz="2000" b="0" i="0" dirty="0">
                <a:solidFill>
                  <a:srgbClr val="05192D"/>
                </a:solidFill>
                <a:effectLst/>
                <a:latin typeface="Studio-Feixen-Sans"/>
              </a:rPr>
              <a:t>We'll create a new column called </a:t>
            </a:r>
            <a:r>
              <a:rPr lang="en-US" sz="2000" b="0" i="0" dirty="0" err="1">
                <a:solidFill>
                  <a:srgbClr val="05192D"/>
                </a:solidFill>
                <a:effectLst/>
                <a:latin typeface="Studio-Feixen-Sans"/>
              </a:rPr>
              <a:t>log_bodywt</a:t>
            </a:r>
            <a:r>
              <a:rPr lang="en-US" sz="2000" b="0" i="0" dirty="0">
                <a:solidFill>
                  <a:srgbClr val="05192D"/>
                </a:solidFill>
                <a:effectLst/>
                <a:latin typeface="Studio-Feixen-Sans"/>
              </a:rPr>
              <a:t> which holds the log of each body weight. We can do this using np.log. If we plot the log of bodyweight versus awake time, the relationship looks much more linear than the one between regular bodyweight and awake time. The correlation between the log of bodyweight and awake time is about 0.57, which is much higher than the 0.3 we had before.</a:t>
            </a:r>
            <a:endParaRPr lang="en-US" sz="2000" dirty="0"/>
          </a:p>
        </p:txBody>
      </p:sp>
      <p:pic>
        <p:nvPicPr>
          <p:cNvPr id="5" name="Picture 4">
            <a:extLst>
              <a:ext uri="{FF2B5EF4-FFF2-40B4-BE49-F238E27FC236}">
                <a16:creationId xmlns:a16="http://schemas.microsoft.com/office/drawing/2014/main" id="{D5D3487E-64F6-C748-A35D-21CAA52C2419}"/>
              </a:ext>
            </a:extLst>
          </p:cNvPr>
          <p:cNvPicPr>
            <a:picLocks noChangeAspect="1"/>
          </p:cNvPicPr>
          <p:nvPr/>
        </p:nvPicPr>
        <p:blipFill>
          <a:blip r:embed="rId2"/>
          <a:stretch>
            <a:fillRect/>
          </a:stretch>
        </p:blipFill>
        <p:spPr>
          <a:xfrm>
            <a:off x="2575255" y="3429000"/>
            <a:ext cx="7041490" cy="3292125"/>
          </a:xfrm>
          <a:prstGeom prst="rect">
            <a:avLst/>
          </a:prstGeom>
        </p:spPr>
      </p:pic>
    </p:spTree>
    <p:extLst>
      <p:ext uri="{BB962C8B-B14F-4D97-AF65-F5344CB8AC3E}">
        <p14:creationId xmlns:p14="http://schemas.microsoft.com/office/powerpoint/2010/main" val="3016138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DCDAE-742E-52D4-82BD-38FD54A44713}"/>
              </a:ext>
            </a:extLst>
          </p:cNvPr>
          <p:cNvPicPr>
            <a:picLocks noChangeAspect="1"/>
          </p:cNvPicPr>
          <p:nvPr/>
        </p:nvPicPr>
        <p:blipFill>
          <a:blip r:embed="rId2"/>
          <a:stretch>
            <a:fillRect/>
          </a:stretch>
        </p:blipFill>
        <p:spPr>
          <a:xfrm>
            <a:off x="631438" y="992038"/>
            <a:ext cx="10871094" cy="4848045"/>
          </a:xfrm>
          <a:prstGeom prst="rect">
            <a:avLst/>
          </a:prstGeom>
        </p:spPr>
      </p:pic>
    </p:spTree>
    <p:extLst>
      <p:ext uri="{BB962C8B-B14F-4D97-AF65-F5344CB8AC3E}">
        <p14:creationId xmlns:p14="http://schemas.microsoft.com/office/powerpoint/2010/main" val="3663928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E885A-2DF0-60BF-815C-3A6B945FD57F}"/>
              </a:ext>
            </a:extLst>
          </p:cNvPr>
          <p:cNvPicPr>
            <a:picLocks noChangeAspect="1"/>
          </p:cNvPicPr>
          <p:nvPr/>
        </p:nvPicPr>
        <p:blipFill>
          <a:blip r:embed="rId2"/>
          <a:stretch>
            <a:fillRect/>
          </a:stretch>
        </p:blipFill>
        <p:spPr>
          <a:xfrm>
            <a:off x="521378" y="1824948"/>
            <a:ext cx="3696020" cy="2621507"/>
          </a:xfrm>
          <a:prstGeom prst="rect">
            <a:avLst/>
          </a:prstGeom>
        </p:spPr>
      </p:pic>
      <p:sp>
        <p:nvSpPr>
          <p:cNvPr id="5" name="TextBox 4">
            <a:extLst>
              <a:ext uri="{FF2B5EF4-FFF2-40B4-BE49-F238E27FC236}">
                <a16:creationId xmlns:a16="http://schemas.microsoft.com/office/drawing/2014/main" id="{EEE70BD0-68A4-95BC-D7DA-1F1E293F9D77}"/>
              </a:ext>
            </a:extLst>
          </p:cNvPr>
          <p:cNvSpPr txBox="1"/>
          <p:nvPr/>
        </p:nvSpPr>
        <p:spPr>
          <a:xfrm>
            <a:off x="4893334" y="369830"/>
            <a:ext cx="7200900" cy="1200329"/>
          </a:xfrm>
          <a:prstGeom prst="rect">
            <a:avLst/>
          </a:prstGeom>
          <a:noFill/>
        </p:spPr>
        <p:txBody>
          <a:bodyPr wrap="square">
            <a:spAutoFit/>
          </a:bodyPr>
          <a:lstStyle/>
          <a:p>
            <a:r>
              <a:rPr lang="en-US" b="0" i="0" dirty="0">
                <a:solidFill>
                  <a:srgbClr val="05192D"/>
                </a:solidFill>
                <a:effectLst/>
                <a:latin typeface="Studio-Feixen-Sans"/>
              </a:rPr>
              <a:t>A phenomenon called confounding can lead to spurious correlations. Let's say we want to know if drinking coffee causes lung cancer. Looking at the data, we find that coffee drinking and lung cancer are correlated, which may lead us to think that drinking more coffee will give you lung cancer.</a:t>
            </a:r>
            <a:endParaRPr lang="en-US" dirty="0"/>
          </a:p>
        </p:txBody>
      </p:sp>
      <p:sp>
        <p:nvSpPr>
          <p:cNvPr id="7" name="TextBox 6">
            <a:extLst>
              <a:ext uri="{FF2B5EF4-FFF2-40B4-BE49-F238E27FC236}">
                <a16:creationId xmlns:a16="http://schemas.microsoft.com/office/drawing/2014/main" id="{33921E40-AC6C-7B26-2735-0EB11056397E}"/>
              </a:ext>
            </a:extLst>
          </p:cNvPr>
          <p:cNvSpPr txBox="1"/>
          <p:nvPr/>
        </p:nvSpPr>
        <p:spPr>
          <a:xfrm>
            <a:off x="4893334" y="4199482"/>
            <a:ext cx="7097383" cy="1477328"/>
          </a:xfrm>
          <a:prstGeom prst="rect">
            <a:avLst/>
          </a:prstGeom>
          <a:noFill/>
        </p:spPr>
        <p:txBody>
          <a:bodyPr wrap="square">
            <a:spAutoFit/>
          </a:bodyPr>
          <a:lstStyle/>
          <a:p>
            <a:r>
              <a:rPr lang="en-US" b="0" i="0" dirty="0">
                <a:solidFill>
                  <a:srgbClr val="05192D"/>
                </a:solidFill>
                <a:effectLst/>
                <a:latin typeface="Studio-Feixen-Sans"/>
              </a:rPr>
              <a:t>In reality, it turns out that coffee does not cause lung cancer and is only associated with it, but it appeared causal due to the third variable, smoking. This third variable is called a confounder, or lurking variable. This means that the relationship of interest between coffee and lung cancer is a spurious correlation.</a:t>
            </a:r>
            <a:endParaRPr lang="en-US" dirty="0"/>
          </a:p>
        </p:txBody>
      </p:sp>
      <p:sp>
        <p:nvSpPr>
          <p:cNvPr id="9" name="TextBox 8">
            <a:extLst>
              <a:ext uri="{FF2B5EF4-FFF2-40B4-BE49-F238E27FC236}">
                <a16:creationId xmlns:a16="http://schemas.microsoft.com/office/drawing/2014/main" id="{7B243247-3038-8DB6-B345-46D86D3FE6AD}"/>
              </a:ext>
            </a:extLst>
          </p:cNvPr>
          <p:cNvSpPr txBox="1"/>
          <p:nvPr/>
        </p:nvSpPr>
        <p:spPr>
          <a:xfrm>
            <a:off x="4893334" y="2561655"/>
            <a:ext cx="6094562" cy="646331"/>
          </a:xfrm>
          <a:prstGeom prst="rect">
            <a:avLst/>
          </a:prstGeom>
          <a:noFill/>
        </p:spPr>
        <p:txBody>
          <a:bodyPr wrap="square">
            <a:spAutoFit/>
          </a:bodyPr>
          <a:lstStyle/>
          <a:p>
            <a:r>
              <a:rPr lang="en-US" b="0" i="0" dirty="0">
                <a:solidFill>
                  <a:srgbClr val="05192D"/>
                </a:solidFill>
                <a:effectLst/>
                <a:latin typeface="Studio-Feixen-Sans"/>
              </a:rPr>
              <a:t>However, there is a third, hidden variable at play, which is smoking. It is also known that smoking causes lung cancer.</a:t>
            </a:r>
            <a:endParaRPr lang="en-US" dirty="0"/>
          </a:p>
        </p:txBody>
      </p:sp>
      <p:sp>
        <p:nvSpPr>
          <p:cNvPr id="2" name="TextBox 1">
            <a:extLst>
              <a:ext uri="{FF2B5EF4-FFF2-40B4-BE49-F238E27FC236}">
                <a16:creationId xmlns:a16="http://schemas.microsoft.com/office/drawing/2014/main" id="{FFF3333D-1CF6-85AD-D0FF-8553DA75FF94}"/>
              </a:ext>
            </a:extLst>
          </p:cNvPr>
          <p:cNvSpPr txBox="1"/>
          <p:nvPr/>
        </p:nvSpPr>
        <p:spPr>
          <a:xfrm>
            <a:off x="1150188" y="6142892"/>
            <a:ext cx="2438400" cy="369332"/>
          </a:xfrm>
          <a:prstGeom prst="rect">
            <a:avLst/>
          </a:prstGeom>
          <a:noFill/>
        </p:spPr>
        <p:txBody>
          <a:bodyPr wrap="square" rtlCol="0">
            <a:spAutoFit/>
          </a:bodyPr>
          <a:lstStyle/>
          <a:p>
            <a:r>
              <a:rPr lang="en-US" dirty="0"/>
              <a:t>Jogging  </a:t>
            </a:r>
            <a:r>
              <a:rPr lang="en-US" dirty="0">
                <a:sym typeface="Wingdings" panose="05000000000000000000" pitchFamily="2" charset="2"/>
              </a:rPr>
              <a:t> Lung cancer</a:t>
            </a:r>
            <a:endParaRPr lang="en-US" dirty="0"/>
          </a:p>
        </p:txBody>
      </p:sp>
      <p:sp>
        <p:nvSpPr>
          <p:cNvPr id="4" name="TextBox 3">
            <a:extLst>
              <a:ext uri="{FF2B5EF4-FFF2-40B4-BE49-F238E27FC236}">
                <a16:creationId xmlns:a16="http://schemas.microsoft.com/office/drawing/2014/main" id="{77291D43-22B7-8C3F-3B1D-CB18EF793E71}"/>
              </a:ext>
            </a:extLst>
          </p:cNvPr>
          <p:cNvSpPr txBox="1"/>
          <p:nvPr/>
        </p:nvSpPr>
        <p:spPr>
          <a:xfrm>
            <a:off x="1551611" y="5151170"/>
            <a:ext cx="1412438" cy="646331"/>
          </a:xfrm>
          <a:prstGeom prst="rect">
            <a:avLst/>
          </a:prstGeom>
          <a:noFill/>
        </p:spPr>
        <p:txBody>
          <a:bodyPr wrap="none" rtlCol="0">
            <a:spAutoFit/>
          </a:bodyPr>
          <a:lstStyle/>
          <a:p>
            <a:pPr algn="ctr"/>
            <a:r>
              <a:rPr lang="en-US" dirty="0"/>
              <a:t>Pollution</a:t>
            </a:r>
          </a:p>
          <a:p>
            <a:pPr algn="ctr"/>
            <a:r>
              <a:rPr lang="en-US" dirty="0"/>
              <a:t>(confounder)</a:t>
            </a:r>
          </a:p>
        </p:txBody>
      </p:sp>
      <p:cxnSp>
        <p:nvCxnSpPr>
          <p:cNvPr id="8" name="Straight Arrow Connector 7">
            <a:extLst>
              <a:ext uri="{FF2B5EF4-FFF2-40B4-BE49-F238E27FC236}">
                <a16:creationId xmlns:a16="http://schemas.microsoft.com/office/drawing/2014/main" id="{C16B107F-5D68-071E-24E3-D30AEAA24D3A}"/>
              </a:ext>
            </a:extLst>
          </p:cNvPr>
          <p:cNvCxnSpPr/>
          <p:nvPr/>
        </p:nvCxnSpPr>
        <p:spPr>
          <a:xfrm>
            <a:off x="2454031" y="5789685"/>
            <a:ext cx="289169" cy="312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51E7CF-FB63-DE18-F6A7-EDE4583556E2}"/>
              </a:ext>
            </a:extLst>
          </p:cNvPr>
          <p:cNvCxnSpPr>
            <a:cxnSpLocks/>
          </p:cNvCxnSpPr>
          <p:nvPr/>
        </p:nvCxnSpPr>
        <p:spPr>
          <a:xfrm flipH="1">
            <a:off x="1828521" y="5797501"/>
            <a:ext cx="348601" cy="385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783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1E96-6D90-495D-79A6-925C140232CC}"/>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40317D91-F7AE-CA3B-7E63-85EC5A481D72}"/>
              </a:ext>
            </a:extLst>
          </p:cNvPr>
          <p:cNvSpPr>
            <a:spLocks noGrp="1"/>
          </p:cNvSpPr>
          <p:nvPr>
            <p:ph idx="1"/>
          </p:nvPr>
        </p:nvSpPr>
        <p:spPr>
          <a:xfrm>
            <a:off x="838200" y="1503407"/>
            <a:ext cx="10515600" cy="5210901"/>
          </a:xfrm>
        </p:spPr>
        <p:txBody>
          <a:bodyPr>
            <a:normAutofit lnSpcReduction="10000"/>
          </a:bodyPr>
          <a:lstStyle/>
          <a:p>
            <a:r>
              <a:rPr lang="en-US" dirty="0"/>
              <a:t>Transforming variables</a:t>
            </a:r>
          </a:p>
          <a:p>
            <a:r>
              <a:rPr lang="en-US" dirty="0"/>
              <a:t>When variables have skewed distributions, they often require a transformation in order to form a linear relationship with another variable so that correlation can be computed. In this exercise, you'll perform a transformation yourself.</a:t>
            </a:r>
          </a:p>
          <a:p>
            <a:r>
              <a:rPr lang="en-US" dirty="0"/>
              <a:t>Work with </a:t>
            </a:r>
            <a:r>
              <a:rPr lang="en-US" dirty="0" err="1"/>
              <a:t>world_happiness</a:t>
            </a:r>
            <a:r>
              <a:rPr lang="en-US" dirty="0"/>
              <a:t> DataFrame</a:t>
            </a:r>
          </a:p>
          <a:p>
            <a:r>
              <a:rPr lang="en-US" dirty="0"/>
              <a:t>Complete the following tasks.</a:t>
            </a:r>
          </a:p>
          <a:p>
            <a:pPr lvl="1"/>
            <a:r>
              <a:rPr lang="en-US" dirty="0"/>
              <a:t>Create a scatterplot of </a:t>
            </a:r>
            <a:r>
              <a:rPr lang="en-US" dirty="0" err="1"/>
              <a:t>happiness_score</a:t>
            </a:r>
            <a:r>
              <a:rPr lang="en-US" dirty="0"/>
              <a:t> versus </a:t>
            </a:r>
            <a:r>
              <a:rPr lang="en-US" dirty="0" err="1"/>
              <a:t>gdp_per_cap</a:t>
            </a:r>
            <a:r>
              <a:rPr lang="en-US" dirty="0"/>
              <a:t> and calculate the correlation between them.</a:t>
            </a:r>
          </a:p>
          <a:p>
            <a:pPr lvl="1"/>
            <a:r>
              <a:rPr lang="en-US" dirty="0"/>
              <a:t>Add a new column to </a:t>
            </a:r>
            <a:r>
              <a:rPr lang="en-US" dirty="0" err="1"/>
              <a:t>world_happiness</a:t>
            </a:r>
            <a:r>
              <a:rPr lang="en-US" dirty="0"/>
              <a:t> called </a:t>
            </a:r>
            <a:r>
              <a:rPr lang="en-US" dirty="0" err="1"/>
              <a:t>log_gdp_per_cap</a:t>
            </a:r>
            <a:r>
              <a:rPr lang="en-US" dirty="0"/>
              <a:t> that contains the log of </a:t>
            </a:r>
            <a:r>
              <a:rPr lang="en-US" dirty="0" err="1"/>
              <a:t>gdp_per_cap</a:t>
            </a:r>
            <a:r>
              <a:rPr lang="en-US" dirty="0"/>
              <a:t>.</a:t>
            </a:r>
          </a:p>
          <a:p>
            <a:pPr lvl="1"/>
            <a:r>
              <a:rPr lang="en-US" dirty="0"/>
              <a:t>Create a seaborn scatterplot of </a:t>
            </a:r>
            <a:r>
              <a:rPr lang="en-US" dirty="0" err="1"/>
              <a:t>happiness_score</a:t>
            </a:r>
            <a:r>
              <a:rPr lang="en-US" dirty="0"/>
              <a:t> versus </a:t>
            </a:r>
            <a:r>
              <a:rPr lang="en-US" dirty="0" err="1"/>
              <a:t>log_gdp_per_cap</a:t>
            </a:r>
            <a:r>
              <a:rPr lang="en-US" dirty="0"/>
              <a:t>.</a:t>
            </a:r>
          </a:p>
          <a:p>
            <a:pPr lvl="1"/>
            <a:r>
              <a:rPr lang="en-US" dirty="0"/>
              <a:t>Calculate the correlation between </a:t>
            </a:r>
            <a:r>
              <a:rPr lang="en-US" dirty="0" err="1"/>
              <a:t>log_gdp_per_cap</a:t>
            </a:r>
            <a:r>
              <a:rPr lang="en-US" dirty="0"/>
              <a:t> and </a:t>
            </a:r>
            <a:r>
              <a:rPr lang="en-US" dirty="0" err="1"/>
              <a:t>happiness_score</a:t>
            </a:r>
            <a:r>
              <a:rPr lang="en-US" dirty="0"/>
              <a:t>.</a:t>
            </a:r>
          </a:p>
        </p:txBody>
      </p:sp>
    </p:spTree>
    <p:extLst>
      <p:ext uri="{BB962C8B-B14F-4D97-AF65-F5344CB8AC3E}">
        <p14:creationId xmlns:p14="http://schemas.microsoft.com/office/powerpoint/2010/main" val="25272986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C5F7EC-0F65-B31C-6AA0-453D61F6216C}"/>
              </a:ext>
            </a:extLst>
          </p:cNvPr>
          <p:cNvSpPr txBox="1"/>
          <p:nvPr/>
        </p:nvSpPr>
        <p:spPr>
          <a:xfrm>
            <a:off x="793082" y="1028343"/>
            <a:ext cx="10605836" cy="4801314"/>
          </a:xfrm>
          <a:prstGeom prst="rect">
            <a:avLst/>
          </a:prstGeom>
          <a:noFill/>
        </p:spPr>
        <p:txBody>
          <a:bodyPr wrap="square">
            <a:spAutoFit/>
          </a:bodyPr>
          <a:lstStyle/>
          <a:p>
            <a:r>
              <a:rPr lang="en-US" dirty="0"/>
              <a:t>#Before transformation</a:t>
            </a:r>
          </a:p>
          <a:p>
            <a:r>
              <a:rPr lang="en-US" dirty="0" err="1"/>
              <a:t>sns.scatterplot</a:t>
            </a:r>
            <a:r>
              <a:rPr lang="en-US" dirty="0"/>
              <a:t>(x='</a:t>
            </a:r>
            <a:r>
              <a:rPr lang="en-US" dirty="0" err="1"/>
              <a:t>gdp_per_cap</a:t>
            </a:r>
            <a:r>
              <a:rPr lang="en-US" dirty="0"/>
              <a:t>', y='</a:t>
            </a:r>
            <a:r>
              <a:rPr lang="en-US" dirty="0" err="1"/>
              <a:t>happiness_score</a:t>
            </a:r>
            <a:r>
              <a:rPr lang="en-US" dirty="0"/>
              <a:t>', data=</a:t>
            </a:r>
            <a:r>
              <a:rPr lang="en-US" dirty="0" err="1"/>
              <a:t>world_happiness</a:t>
            </a:r>
            <a:r>
              <a:rPr lang="en-US" dirty="0"/>
              <a:t>)</a:t>
            </a:r>
          </a:p>
          <a:p>
            <a:r>
              <a:rPr lang="en-US" dirty="0" err="1"/>
              <a:t>plt.show</a:t>
            </a:r>
            <a:r>
              <a:rPr lang="en-US" dirty="0"/>
              <a:t>()</a:t>
            </a:r>
          </a:p>
          <a:p>
            <a:endParaRPr lang="en-US" dirty="0"/>
          </a:p>
          <a:p>
            <a:r>
              <a:rPr lang="en-US" dirty="0" err="1"/>
              <a:t>cor</a:t>
            </a:r>
            <a:r>
              <a:rPr lang="en-US" dirty="0"/>
              <a:t> = </a:t>
            </a:r>
            <a:r>
              <a:rPr lang="en-US" dirty="0" err="1"/>
              <a:t>world_happiness</a:t>
            </a:r>
            <a:r>
              <a:rPr lang="en-US" dirty="0"/>
              <a:t>['</a:t>
            </a:r>
            <a:r>
              <a:rPr lang="en-US" dirty="0" err="1"/>
              <a:t>gdp_per_cap</a:t>
            </a:r>
            <a:r>
              <a:rPr lang="en-US" dirty="0"/>
              <a:t>'].</a:t>
            </a:r>
            <a:r>
              <a:rPr lang="en-US" dirty="0" err="1"/>
              <a:t>corr</a:t>
            </a:r>
            <a:r>
              <a:rPr lang="en-US" dirty="0"/>
              <a:t>(</a:t>
            </a:r>
            <a:r>
              <a:rPr lang="en-US" dirty="0" err="1"/>
              <a:t>world_happiness</a:t>
            </a:r>
            <a:r>
              <a:rPr lang="en-US" dirty="0"/>
              <a:t>['</a:t>
            </a:r>
            <a:r>
              <a:rPr lang="en-US" dirty="0" err="1"/>
              <a:t>happiness_score</a:t>
            </a:r>
            <a:r>
              <a:rPr lang="en-US" dirty="0"/>
              <a:t>’])</a:t>
            </a:r>
          </a:p>
          <a:p>
            <a:r>
              <a:rPr lang="en-US" dirty="0"/>
              <a:t>print(</a:t>
            </a:r>
            <a:r>
              <a:rPr lang="en-US" dirty="0" err="1"/>
              <a:t>cor</a:t>
            </a:r>
            <a:r>
              <a:rPr lang="en-US" dirty="0"/>
              <a:t>)</a:t>
            </a:r>
          </a:p>
          <a:p>
            <a:endParaRPr lang="en-US" dirty="0"/>
          </a:p>
          <a:p>
            <a:r>
              <a:rPr lang="en-US" dirty="0"/>
              <a:t>#Let’s transform the data.</a:t>
            </a:r>
          </a:p>
          <a:p>
            <a:endParaRPr lang="en-US" dirty="0"/>
          </a:p>
          <a:p>
            <a:r>
              <a:rPr lang="en-US" dirty="0" err="1"/>
              <a:t>world_happiness</a:t>
            </a:r>
            <a:r>
              <a:rPr lang="en-US" dirty="0"/>
              <a:t>['</a:t>
            </a:r>
            <a:r>
              <a:rPr lang="en-US" dirty="0" err="1"/>
              <a:t>log_gdp_per_cap</a:t>
            </a:r>
            <a:r>
              <a:rPr lang="en-US" dirty="0"/>
              <a:t>'] = np.log(</a:t>
            </a:r>
            <a:r>
              <a:rPr lang="en-US" dirty="0" err="1"/>
              <a:t>world_happiness</a:t>
            </a:r>
            <a:r>
              <a:rPr lang="en-US" dirty="0"/>
              <a:t>['</a:t>
            </a:r>
            <a:r>
              <a:rPr lang="en-US" dirty="0" err="1"/>
              <a:t>gdp_per_cap</a:t>
            </a:r>
            <a:r>
              <a:rPr lang="en-US" dirty="0"/>
              <a:t>’])</a:t>
            </a:r>
          </a:p>
          <a:p>
            <a:endParaRPr lang="en-US" dirty="0"/>
          </a:p>
          <a:p>
            <a:r>
              <a:rPr lang="en-US" dirty="0"/>
              <a:t># Scatter plot of </a:t>
            </a:r>
            <a:r>
              <a:rPr lang="en-US" dirty="0" err="1"/>
              <a:t>happiness_score</a:t>
            </a:r>
            <a:r>
              <a:rPr lang="en-US" dirty="0"/>
              <a:t> vs. </a:t>
            </a:r>
            <a:r>
              <a:rPr lang="en-US" dirty="0" err="1"/>
              <a:t>log_gdp_per_cap</a:t>
            </a:r>
            <a:endParaRPr lang="en-US" dirty="0"/>
          </a:p>
          <a:p>
            <a:r>
              <a:rPr lang="en-US" dirty="0" err="1"/>
              <a:t>sns.scatterplot</a:t>
            </a:r>
            <a:r>
              <a:rPr lang="en-US" dirty="0"/>
              <a:t>(x='</a:t>
            </a:r>
            <a:r>
              <a:rPr lang="en-US" dirty="0" err="1"/>
              <a:t>log_gdp_per_cap</a:t>
            </a:r>
            <a:r>
              <a:rPr lang="en-US" dirty="0"/>
              <a:t>', y='</a:t>
            </a:r>
            <a:r>
              <a:rPr lang="en-US" dirty="0" err="1"/>
              <a:t>happiness_score</a:t>
            </a:r>
            <a:r>
              <a:rPr lang="en-US" dirty="0"/>
              <a:t>', data=</a:t>
            </a:r>
            <a:r>
              <a:rPr lang="en-US" dirty="0" err="1"/>
              <a:t>world_happiness</a:t>
            </a:r>
            <a:r>
              <a:rPr lang="en-US" dirty="0"/>
              <a:t>)</a:t>
            </a:r>
          </a:p>
          <a:p>
            <a:r>
              <a:rPr lang="en-US" dirty="0" err="1"/>
              <a:t>plt.show</a:t>
            </a:r>
            <a:r>
              <a:rPr lang="en-US" dirty="0"/>
              <a:t>()</a:t>
            </a:r>
          </a:p>
          <a:p>
            <a:endParaRPr lang="en-US" dirty="0"/>
          </a:p>
          <a:p>
            <a:r>
              <a:rPr lang="en-US" dirty="0"/>
              <a:t># Calculate </a:t>
            </a:r>
            <a:r>
              <a:rPr lang="en-US" dirty="0" err="1"/>
              <a:t>correlationcor</a:t>
            </a:r>
            <a:r>
              <a:rPr lang="en-US" dirty="0"/>
              <a:t> = </a:t>
            </a:r>
            <a:r>
              <a:rPr lang="en-US" dirty="0" err="1"/>
              <a:t>world_happiness</a:t>
            </a:r>
            <a:r>
              <a:rPr lang="en-US" dirty="0"/>
              <a:t>['</a:t>
            </a:r>
            <a:r>
              <a:rPr lang="en-US" dirty="0" err="1"/>
              <a:t>log_gdp_per_cap</a:t>
            </a:r>
            <a:r>
              <a:rPr lang="en-US" dirty="0"/>
              <a:t>'].</a:t>
            </a:r>
            <a:r>
              <a:rPr lang="en-US" dirty="0" err="1"/>
              <a:t>corr</a:t>
            </a:r>
            <a:r>
              <a:rPr lang="en-US" dirty="0"/>
              <a:t>(</a:t>
            </a:r>
            <a:r>
              <a:rPr lang="en-US" dirty="0" err="1"/>
              <a:t>world_happiness</a:t>
            </a:r>
            <a:r>
              <a:rPr lang="en-US" dirty="0"/>
              <a:t>['</a:t>
            </a:r>
            <a:r>
              <a:rPr lang="en-US" dirty="0" err="1"/>
              <a:t>happiness_score</a:t>
            </a:r>
            <a:r>
              <a:rPr lang="en-US" dirty="0"/>
              <a:t>’])</a:t>
            </a:r>
          </a:p>
          <a:p>
            <a:r>
              <a:rPr lang="en-US" dirty="0"/>
              <a:t>print(</a:t>
            </a:r>
            <a:r>
              <a:rPr lang="en-US" dirty="0" err="1"/>
              <a:t>cor</a:t>
            </a:r>
            <a:r>
              <a:rPr lang="en-US" dirty="0"/>
              <a:t>)</a:t>
            </a:r>
          </a:p>
        </p:txBody>
      </p:sp>
    </p:spTree>
    <p:extLst>
      <p:ext uri="{BB962C8B-B14F-4D97-AF65-F5344CB8AC3E}">
        <p14:creationId xmlns:p14="http://schemas.microsoft.com/office/powerpoint/2010/main" val="1320756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6CBFF5-0DE9-222B-87A2-6023A48C9054}"/>
              </a:ext>
            </a:extLst>
          </p:cNvPr>
          <p:cNvPicPr>
            <a:picLocks noChangeAspect="1"/>
          </p:cNvPicPr>
          <p:nvPr/>
        </p:nvPicPr>
        <p:blipFill>
          <a:blip r:embed="rId2"/>
          <a:stretch>
            <a:fillRect/>
          </a:stretch>
        </p:blipFill>
        <p:spPr>
          <a:xfrm>
            <a:off x="553423" y="897147"/>
            <a:ext cx="10839655" cy="4951562"/>
          </a:xfrm>
          <a:prstGeom prst="rect">
            <a:avLst/>
          </a:prstGeom>
        </p:spPr>
      </p:pic>
    </p:spTree>
    <p:extLst>
      <p:ext uri="{BB962C8B-B14F-4D97-AF65-F5344CB8AC3E}">
        <p14:creationId xmlns:p14="http://schemas.microsoft.com/office/powerpoint/2010/main" val="2877524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251677D890584195F954B2851B372A" ma:contentTypeVersion="3" ma:contentTypeDescription="Create a new document." ma:contentTypeScope="" ma:versionID="0ec69dbb0cb07dbcd04384f562df549f">
  <xsd:schema xmlns:xsd="http://www.w3.org/2001/XMLSchema" xmlns:xs="http://www.w3.org/2001/XMLSchema" xmlns:p="http://schemas.microsoft.com/office/2006/metadata/properties" xmlns:ns2="a72fd688-a39b-46f8-b4dc-9fe43a88e128" targetNamespace="http://schemas.microsoft.com/office/2006/metadata/properties" ma:root="true" ma:fieldsID="188c6f61754d11148d00a0cc1d4d794a" ns2:_="">
    <xsd:import namespace="a72fd688-a39b-46f8-b4dc-9fe43a88e12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2fd688-a39b-46f8-b4dc-9fe43a88e1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0801B6-209E-4F4C-AA74-147455F75D9D}"/>
</file>

<file path=customXml/itemProps2.xml><?xml version="1.0" encoding="utf-8"?>
<ds:datastoreItem xmlns:ds="http://schemas.openxmlformats.org/officeDocument/2006/customXml" ds:itemID="{1D454736-08B4-46E3-9C39-E595EF4D873D}"/>
</file>

<file path=customXml/itemProps3.xml><?xml version="1.0" encoding="utf-8"?>
<ds:datastoreItem xmlns:ds="http://schemas.openxmlformats.org/officeDocument/2006/customXml" ds:itemID="{354E229C-DB1E-4917-BB29-A79AE43EB0D2}"/>
</file>

<file path=docProps/app.xml><?xml version="1.0" encoding="utf-8"?>
<Properties xmlns="http://schemas.openxmlformats.org/officeDocument/2006/extended-properties" xmlns:vt="http://schemas.openxmlformats.org/officeDocument/2006/docPropsVTypes">
  <TotalTime>1969</TotalTime>
  <Words>6513</Words>
  <Application>Microsoft Office PowerPoint</Application>
  <PresentationFormat>Widescreen</PresentationFormat>
  <Paragraphs>451</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Calibri Light</vt:lpstr>
      <vt:lpstr>Studio-Feixen-Sans</vt:lpstr>
      <vt:lpstr>Wingdings</vt:lpstr>
      <vt:lpstr>Office Theme</vt:lpstr>
      <vt:lpstr>Statistics in Python</vt:lpstr>
      <vt:lpstr>What is statistics?</vt:lpstr>
      <vt:lpstr>What can’t statistics do?  </vt:lpstr>
      <vt:lpstr>PowerPoint Presentation</vt:lpstr>
      <vt:lpstr>PowerPoint Presentation</vt:lpstr>
      <vt:lpstr>Measures of center</vt:lpstr>
      <vt:lpstr>How long do mammals in the dataset typically sleep?</vt:lpstr>
      <vt:lpstr>PowerPoint Presentation</vt:lpstr>
      <vt:lpstr>PowerPoint Presentation</vt:lpstr>
      <vt:lpstr>PowerPoint Presentation</vt:lpstr>
      <vt:lpstr>Effects of outliers</vt:lpstr>
      <vt:lpstr>PowerPoint Presentation</vt:lpstr>
      <vt:lpstr>Which measure (mean vs. median) to use?</vt:lpstr>
      <vt:lpstr>Try</vt:lpstr>
      <vt:lpstr>PowerPoint Presentation</vt:lpstr>
      <vt:lpstr>Mean vs. Median</vt:lpstr>
      <vt:lpstr>PowerPoint Presentation</vt:lpstr>
      <vt:lpstr>Measures of spread</vt:lpstr>
      <vt:lpstr>PowerPoint Presentation</vt:lpstr>
      <vt:lpstr>Standard deviation</vt:lpstr>
      <vt:lpstr>Quantiles</vt:lpstr>
      <vt:lpstr>Quartiles</vt:lpstr>
      <vt:lpstr>PowerPoint Presentation</vt:lpstr>
      <vt:lpstr>Quantiles using np.linspace()</vt:lpstr>
      <vt:lpstr>PowerPoint Presentation</vt:lpstr>
      <vt:lpstr>PowerPoint Presentation</vt:lpstr>
      <vt:lpstr>Complete the following tasks.</vt:lpstr>
      <vt:lpstr>Complete the following tasks</vt:lpstr>
      <vt:lpstr>Finding outliers using IQR</vt:lpstr>
      <vt:lpstr>PowerPoint Presentation</vt:lpstr>
      <vt:lpstr>What are chances?</vt:lpstr>
      <vt:lpstr>Measuring chance</vt:lpstr>
      <vt:lpstr>Scenario</vt:lpstr>
      <vt:lpstr>Sampling from a DataFrame</vt:lpstr>
      <vt:lpstr>Scenario – a second meeting (sampling without replacement)</vt:lpstr>
      <vt:lpstr>Sampling with replacement</vt:lpstr>
      <vt:lpstr>PowerPoint Presentation</vt:lpstr>
      <vt:lpstr>Calculating probabilities</vt:lpstr>
      <vt:lpstr>Sampling deals</vt:lpstr>
      <vt:lpstr>Discrete distributions</vt:lpstr>
      <vt:lpstr>Probability Distribution</vt:lpstr>
      <vt:lpstr>PowerPoint Presentation</vt:lpstr>
      <vt:lpstr>Uneven die</vt:lpstr>
      <vt:lpstr>PowerPoint Presentation</vt:lpstr>
      <vt:lpstr>PowerPoint Presentation</vt:lpstr>
      <vt:lpstr>PowerPoint Presentation</vt:lpstr>
      <vt:lpstr>Creating a probability distribution</vt:lpstr>
      <vt:lpstr>PowerPoint Presentation</vt:lpstr>
      <vt:lpstr>PowerPoint Presentation</vt:lpstr>
      <vt:lpstr>Continuous distributions</vt:lpstr>
      <vt:lpstr>Let’s model a scenario</vt:lpstr>
      <vt:lpstr>Probability still = area</vt:lpstr>
      <vt:lpstr>Uniform distribution in Python</vt:lpstr>
      <vt:lpstr>PowerPoint Presentation</vt:lpstr>
      <vt:lpstr>PowerPoint Presentation</vt:lpstr>
      <vt:lpstr>Practice – Data back-ups</vt:lpstr>
      <vt:lpstr>Practice – Data back-ups</vt:lpstr>
      <vt:lpstr>Simulating wait times</vt:lpstr>
      <vt:lpstr>Normal distribution</vt:lpstr>
      <vt:lpstr>PowerPoint Presentation</vt:lpstr>
      <vt:lpstr>PowerPoint Presentation</vt:lpstr>
      <vt:lpstr>PowerPoint Presentation</vt:lpstr>
      <vt:lpstr>PowerPoint Presentation</vt:lpstr>
      <vt:lpstr>PowerPoint Presentation</vt:lpstr>
      <vt:lpstr>The central limit theorem</vt:lpstr>
      <vt:lpstr>PowerPoint Presentation</vt:lpstr>
      <vt:lpstr>PowerPoint Presentation</vt:lpstr>
      <vt:lpstr>Central Limit Theorem in action</vt:lpstr>
      <vt:lpstr>PowerPoint Presentation</vt:lpstr>
      <vt:lpstr>Correlation</vt:lpstr>
      <vt:lpstr>PowerPoint Presentation</vt:lpstr>
      <vt:lpstr>PowerPoint Presentation</vt:lpstr>
      <vt:lpstr>PowerPoint Presentation</vt:lpstr>
      <vt:lpstr>PowerPoint Presentation</vt:lpstr>
      <vt:lpstr>PowerPoint Presentation</vt:lpstr>
      <vt:lpstr>PowerPoint Presentation</vt:lpstr>
      <vt:lpstr>Correlation caveats</vt:lpstr>
      <vt:lpstr>PowerPoint Presentation</vt:lpstr>
      <vt:lpstr>Log transformation</vt:lpstr>
      <vt:lpstr>PowerPoint Presentation</vt:lpstr>
      <vt:lpstr>Practice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in Python</dc:title>
  <dc:creator>THANACHAI THUMTHAWATWORN</dc:creator>
  <cp:lastModifiedBy>THANACHAI THUMTHAWATWORN</cp:lastModifiedBy>
  <cp:revision>29</cp:revision>
  <dcterms:created xsi:type="dcterms:W3CDTF">2023-08-30T06:28:20Z</dcterms:created>
  <dcterms:modified xsi:type="dcterms:W3CDTF">2026-01-19T06:40:12Z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0x01010025251677D890584195F954B2851B372A</vt:lpwstr>
  </property>
</Properties>
</file>